
<file path=[Content_Types].xml><?xml version="1.0" encoding="utf-8"?>
<Types xmlns="http://schemas.openxmlformats.org/package/2006/content-types">
  <Default Extension="bin" ContentType="image/unknown"/>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6" r:id="rId2"/>
    <p:sldId id="256" r:id="rId3"/>
    <p:sldId id="289" r:id="rId4"/>
    <p:sldId id="299" r:id="rId5"/>
    <p:sldId id="259" r:id="rId6"/>
    <p:sldId id="260" r:id="rId7"/>
    <p:sldId id="261" r:id="rId8"/>
    <p:sldId id="291" r:id="rId9"/>
    <p:sldId id="292" r:id="rId10"/>
    <p:sldId id="293" r:id="rId11"/>
    <p:sldId id="294" r:id="rId12"/>
    <p:sldId id="295" r:id="rId13"/>
    <p:sldId id="296" r:id="rId14"/>
    <p:sldId id="262" r:id="rId15"/>
    <p:sldId id="263" r:id="rId16"/>
    <p:sldId id="298" r:id="rId17"/>
    <p:sldId id="290" r:id="rId18"/>
    <p:sldId id="267" r:id="rId19"/>
    <p:sldId id="269" r:id="rId20"/>
    <p:sldId id="271" r:id="rId21"/>
    <p:sldId id="273" r:id="rId22"/>
    <p:sldId id="274" r:id="rId23"/>
    <p:sldId id="275" r:id="rId24"/>
    <p:sldId id="276" r:id="rId25"/>
    <p:sldId id="279" r:id="rId26"/>
    <p:sldId id="280" r:id="rId27"/>
    <p:sldId id="281" r:id="rId28"/>
    <p:sldId id="282" r:id="rId29"/>
    <p:sldId id="283" r:id="rId30"/>
    <p:sldId id="284" r:id="rId31"/>
    <p:sldId id="285"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816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44827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032409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48EB89-82AD-43F3-B943-5D1A8A895CA7}" type="slidenum">
              <a:rPr lang="en-GB" smtClean="0"/>
              <a:t>8</a:t>
            </a:fld>
            <a:endParaRPr lang="en-GB"/>
          </a:p>
        </p:txBody>
      </p:sp>
    </p:spTree>
    <p:extLst>
      <p:ext uri="{BB962C8B-B14F-4D97-AF65-F5344CB8AC3E}">
        <p14:creationId xmlns:p14="http://schemas.microsoft.com/office/powerpoint/2010/main" val="145564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41" b="1" i="0">
                <a:solidFill>
                  <a:srgbClr val="CF218C"/>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514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10700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bin"/><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gartner.com" TargetMode="External"/><Relationship Id="rId5" Type="http://schemas.openxmlformats.org/officeDocument/2006/relationships/hyperlink" Target="https://hbr.org" TargetMode="External"/><Relationship Id="rId4" Type="http://schemas.openxmlformats.org/officeDocument/2006/relationships/hyperlink" Target="https://www.lexisnexis.com/en-us/about-us/company-profile.pag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150608" y="0"/>
            <a:ext cx="14781007" cy="8229600"/>
          </a:xfrm>
          <a:prstGeom prst="rect">
            <a:avLst/>
          </a:prstGeom>
          <a:solidFill>
            <a:srgbClr val="FBFAFF"/>
          </a:solidFill>
          <a:ln/>
        </p:spPr>
        <p:txBody>
          <a:bodyPr/>
          <a:lstStyle/>
          <a:p>
            <a:endParaRPr lang="en-IN" dirty="0"/>
          </a:p>
        </p:txBody>
      </p:sp>
      <p:sp>
        <p:nvSpPr>
          <p:cNvPr id="5" name="Text 2"/>
          <p:cNvSpPr/>
          <p:nvPr/>
        </p:nvSpPr>
        <p:spPr>
          <a:xfrm>
            <a:off x="5042429" y="2128868"/>
            <a:ext cx="8198557" cy="1249295"/>
          </a:xfrm>
          <a:prstGeom prst="rect">
            <a:avLst/>
          </a:prstGeom>
          <a:noFill/>
          <a:ln/>
        </p:spPr>
        <p:txBody>
          <a:bodyPr wrap="square" rtlCol="0" anchor="t"/>
          <a:lstStyle/>
          <a:p>
            <a:pPr marL="0" indent="0">
              <a:lnSpc>
                <a:spcPts val="7545"/>
              </a:lnSpc>
              <a:buNone/>
            </a:pPr>
            <a:r>
              <a:rPr lang="en-US" sz="4400" dirty="0">
                <a:latin typeface="Kozuka Gothic Pro M" panose="020B0700000000000000" pitchFamily="34" charset="-128"/>
                <a:ea typeface="Kozuka Gothic Pro M" panose="020B0700000000000000" pitchFamily="34" charset="-128"/>
              </a:rPr>
              <a:t>With a focus on Nexis Data+</a:t>
            </a:r>
          </a:p>
        </p:txBody>
      </p:sp>
      <p:sp>
        <p:nvSpPr>
          <p:cNvPr id="6" name="Text 3"/>
          <p:cNvSpPr/>
          <p:nvPr/>
        </p:nvSpPr>
        <p:spPr>
          <a:xfrm>
            <a:off x="1887386" y="3636626"/>
            <a:ext cx="10554414" cy="999768"/>
          </a:xfrm>
          <a:prstGeom prst="rect">
            <a:avLst/>
          </a:prstGeom>
          <a:noFill/>
          <a:ln/>
        </p:spPr>
        <p:txBody>
          <a:bodyPr wrap="square" rtlCol="0" anchor="t"/>
          <a:lstStyle/>
          <a:p>
            <a:pPr marL="0" indent="0">
              <a:lnSpc>
                <a:spcPts val="2624"/>
              </a:lnSpc>
              <a:buNone/>
            </a:pPr>
            <a:r>
              <a:rPr lang="en-US" sz="1750" dirty="0">
                <a:solidFill>
                  <a:srgbClr val="49495A"/>
                </a:solidFill>
                <a:latin typeface="Myriad Pro Light" panose="020B0603030403020204" pitchFamily="34" charset="0"/>
                <a:ea typeface="Open Sans" pitchFamily="34" charset="-122"/>
                <a:cs typeface="Open Sans" pitchFamily="34" charset="-120"/>
              </a:rPr>
              <a:t>This report provides a comprehensive overview of LexisNexis' big data project with a focus on </a:t>
            </a:r>
            <a:r>
              <a:rPr lang="en-US" sz="1750" dirty="0" err="1">
                <a:solidFill>
                  <a:srgbClr val="49495A"/>
                </a:solidFill>
                <a:latin typeface="Myriad Pro Light" panose="020B0603030403020204" pitchFamily="34" charset="0"/>
                <a:ea typeface="Open Sans" pitchFamily="34" charset="-122"/>
                <a:cs typeface="Open Sans" pitchFamily="34" charset="-120"/>
              </a:rPr>
              <a:t>Nexis</a:t>
            </a:r>
            <a:r>
              <a:rPr lang="en-US" sz="1750" dirty="0">
                <a:solidFill>
                  <a:srgbClr val="49495A"/>
                </a:solidFill>
                <a:latin typeface="Myriad Pro Light" panose="020B0603030403020204" pitchFamily="34" charset="0"/>
                <a:ea typeface="Open Sans" pitchFamily="34" charset="-122"/>
                <a:cs typeface="Open Sans" pitchFamily="34" charset="-120"/>
              </a:rPr>
              <a:t> Data+, exploring its history, business challenges, information value chain, architecture, data products, and revenue model. It also analyzes the company's success factors and offers recommendations for future growth.</a:t>
            </a:r>
            <a:endParaRPr lang="en-US" sz="1750" dirty="0">
              <a:latin typeface="Myriad Pro Light" panose="020B0603030403020204" pitchFamily="34" charset="0"/>
            </a:endParaRPr>
          </a:p>
        </p:txBody>
      </p:sp>
      <p:sp>
        <p:nvSpPr>
          <p:cNvPr id="7" name="Shape 4"/>
          <p:cNvSpPr/>
          <p:nvPr/>
        </p:nvSpPr>
        <p:spPr>
          <a:xfrm>
            <a:off x="2037993" y="6854431"/>
            <a:ext cx="355402" cy="355402"/>
          </a:xfrm>
          <a:prstGeom prst="roundRect">
            <a:avLst>
              <a:gd name="adj" fmla="val 25726039"/>
            </a:avLst>
          </a:prstGeom>
          <a:noFill/>
          <a:ln w="7620">
            <a:solidFill>
              <a:srgbClr val="FFFFFF"/>
            </a:solidFill>
            <a:prstDash val="solid"/>
          </a:ln>
        </p:spPr>
      </p:sp>
      <p:sp>
        <p:nvSpPr>
          <p:cNvPr id="9" name="Text 5"/>
          <p:cNvSpPr/>
          <p:nvPr/>
        </p:nvSpPr>
        <p:spPr>
          <a:xfrm>
            <a:off x="4192436" y="4741398"/>
            <a:ext cx="2630091" cy="388858"/>
          </a:xfrm>
          <a:prstGeom prst="rect">
            <a:avLst/>
          </a:prstGeom>
          <a:noFill/>
          <a:ln/>
        </p:spPr>
        <p:txBody>
          <a:bodyPr wrap="none" rtlCol="0" anchor="t"/>
          <a:lstStyle/>
          <a:p>
            <a:pPr marL="0" indent="0" algn="l">
              <a:lnSpc>
                <a:spcPts val="3062"/>
              </a:lnSpc>
              <a:buNone/>
            </a:pPr>
            <a:r>
              <a:rPr lang="en-US" sz="1600" dirty="0">
                <a:solidFill>
                  <a:srgbClr val="49495A"/>
                </a:solidFill>
                <a:latin typeface="Open Sans" pitchFamily="34" charset="0"/>
                <a:ea typeface="Open Sans" pitchFamily="34" charset="-122"/>
                <a:cs typeface="Open Sans" pitchFamily="34" charset="-120"/>
              </a:rPr>
              <a:t>Meera Palanivel</a:t>
            </a:r>
          </a:p>
          <a:p>
            <a:pPr marL="0" indent="0" algn="l">
              <a:lnSpc>
                <a:spcPts val="3062"/>
              </a:lnSpc>
              <a:buNone/>
            </a:pPr>
            <a:r>
              <a:rPr lang="en-US" sz="1600" dirty="0" err="1">
                <a:solidFill>
                  <a:srgbClr val="49495A"/>
                </a:solidFill>
                <a:latin typeface="Open Sans" pitchFamily="34" charset="0"/>
                <a:ea typeface="Open Sans" pitchFamily="34" charset="-122"/>
                <a:cs typeface="Open Sans" pitchFamily="34" charset="-120"/>
              </a:rPr>
              <a:t>Niyati</a:t>
            </a:r>
            <a:r>
              <a:rPr lang="en-US" sz="1600" dirty="0">
                <a:solidFill>
                  <a:srgbClr val="49495A"/>
                </a:solidFill>
                <a:latin typeface="Open Sans" pitchFamily="34" charset="0"/>
                <a:ea typeface="Open Sans" pitchFamily="34" charset="-122"/>
                <a:cs typeface="Open Sans" pitchFamily="34" charset="-120"/>
              </a:rPr>
              <a:t> </a:t>
            </a:r>
            <a:r>
              <a:rPr lang="en-US" sz="1600" dirty="0" err="1">
                <a:solidFill>
                  <a:srgbClr val="49495A"/>
                </a:solidFill>
                <a:latin typeface="Open Sans" pitchFamily="34" charset="0"/>
                <a:ea typeface="Open Sans" pitchFamily="34" charset="-122"/>
                <a:cs typeface="Open Sans" pitchFamily="34" charset="-120"/>
              </a:rPr>
              <a:t>Mudliar</a:t>
            </a:r>
            <a:endParaRPr lang="en-US" sz="1600" dirty="0">
              <a:solidFill>
                <a:srgbClr val="49495A"/>
              </a:solidFill>
              <a:latin typeface="Open Sans" pitchFamily="34" charset="0"/>
              <a:ea typeface="Open Sans" pitchFamily="34" charset="-122"/>
              <a:cs typeface="Open Sans" pitchFamily="34" charset="-120"/>
            </a:endParaRPr>
          </a:p>
          <a:p>
            <a:pPr marL="0" indent="0" algn="l">
              <a:lnSpc>
                <a:spcPts val="3062"/>
              </a:lnSpc>
              <a:buNone/>
            </a:pPr>
            <a:r>
              <a:rPr lang="en-US" sz="1600" dirty="0" err="1">
                <a:solidFill>
                  <a:srgbClr val="49495A"/>
                </a:solidFill>
                <a:latin typeface="Open Sans" pitchFamily="34" charset="0"/>
                <a:ea typeface="Open Sans" pitchFamily="34" charset="-122"/>
                <a:cs typeface="Open Sans" pitchFamily="34" charset="-120"/>
              </a:rPr>
              <a:t>Abhishu</a:t>
            </a:r>
            <a:r>
              <a:rPr lang="en-US" sz="1600" dirty="0">
                <a:solidFill>
                  <a:srgbClr val="49495A"/>
                </a:solidFill>
                <a:latin typeface="Open Sans" pitchFamily="34" charset="0"/>
                <a:ea typeface="Open Sans" pitchFamily="34" charset="-122"/>
                <a:cs typeface="Open Sans" pitchFamily="34" charset="-120"/>
              </a:rPr>
              <a:t> Tailor</a:t>
            </a:r>
          </a:p>
          <a:p>
            <a:pPr marL="0" indent="0" algn="l">
              <a:lnSpc>
                <a:spcPts val="3062"/>
              </a:lnSpc>
              <a:buNone/>
            </a:pPr>
            <a:r>
              <a:rPr lang="en-US" sz="1600" dirty="0" err="1">
                <a:solidFill>
                  <a:srgbClr val="49495A"/>
                </a:solidFill>
                <a:latin typeface="Open Sans" pitchFamily="34" charset="0"/>
                <a:ea typeface="Open Sans" pitchFamily="34" charset="-122"/>
                <a:cs typeface="Open Sans" pitchFamily="34" charset="-120"/>
              </a:rPr>
              <a:t>Praveena</a:t>
            </a:r>
            <a:r>
              <a:rPr lang="en-US" sz="1600" dirty="0">
                <a:solidFill>
                  <a:srgbClr val="49495A"/>
                </a:solidFill>
                <a:latin typeface="Open Sans" pitchFamily="34" charset="0"/>
                <a:ea typeface="Open Sans" pitchFamily="34" charset="-122"/>
                <a:cs typeface="Open Sans" pitchFamily="34" charset="-120"/>
              </a:rPr>
              <a:t> Venu</a:t>
            </a:r>
          </a:p>
          <a:p>
            <a:pPr marL="0" indent="0" algn="l">
              <a:lnSpc>
                <a:spcPts val="3062"/>
              </a:lnSpc>
              <a:buNone/>
            </a:pPr>
            <a:r>
              <a:rPr lang="en-US" sz="1600" dirty="0" err="1">
                <a:solidFill>
                  <a:srgbClr val="49495A"/>
                </a:solidFill>
                <a:latin typeface="Open Sans" pitchFamily="34" charset="0"/>
                <a:ea typeface="Open Sans" pitchFamily="34" charset="-122"/>
                <a:cs typeface="Open Sans" pitchFamily="34" charset="-120"/>
              </a:rPr>
              <a:t>Nithin</a:t>
            </a:r>
            <a:r>
              <a:rPr lang="en-US" sz="1600" dirty="0">
                <a:solidFill>
                  <a:srgbClr val="49495A"/>
                </a:solidFill>
                <a:latin typeface="Open Sans" pitchFamily="34" charset="0"/>
                <a:ea typeface="Open Sans" pitchFamily="34" charset="-122"/>
                <a:cs typeface="Open Sans" pitchFamily="34" charset="-120"/>
              </a:rPr>
              <a:t> Thomas</a:t>
            </a:r>
          </a:p>
          <a:p>
            <a:pPr marL="0" indent="0" algn="l">
              <a:lnSpc>
                <a:spcPts val="3062"/>
              </a:lnSpc>
              <a:buNone/>
            </a:pPr>
            <a:r>
              <a:rPr lang="en-US" sz="1600" dirty="0" err="1">
                <a:solidFill>
                  <a:srgbClr val="49495A"/>
                </a:solidFill>
                <a:latin typeface="Open Sans" pitchFamily="34" charset="0"/>
                <a:ea typeface="Open Sans" pitchFamily="34" charset="-122"/>
                <a:cs typeface="Open Sans" pitchFamily="34" charset="-120"/>
              </a:rPr>
              <a:t>Sasi</a:t>
            </a:r>
            <a:r>
              <a:rPr lang="en-US" sz="1600" dirty="0">
                <a:solidFill>
                  <a:srgbClr val="49495A"/>
                </a:solidFill>
                <a:latin typeface="Open Sans" pitchFamily="34" charset="0"/>
                <a:ea typeface="Open Sans" pitchFamily="34" charset="-122"/>
                <a:cs typeface="Open Sans" pitchFamily="34" charset="-120"/>
              </a:rPr>
              <a:t> Kumar</a:t>
            </a:r>
          </a:p>
          <a:p>
            <a:pPr marL="0" indent="0" algn="l">
              <a:lnSpc>
                <a:spcPts val="3062"/>
              </a:lnSpc>
              <a:buNone/>
            </a:pPr>
            <a:r>
              <a:rPr lang="en-US" sz="1600" dirty="0">
                <a:solidFill>
                  <a:srgbClr val="49495A"/>
                </a:solidFill>
                <a:latin typeface="Open Sans" pitchFamily="34" charset="0"/>
                <a:ea typeface="Open Sans" pitchFamily="34" charset="-122"/>
                <a:cs typeface="Open Sans" pitchFamily="34" charset="-120"/>
              </a:rPr>
              <a:t>Aravind </a:t>
            </a:r>
            <a:r>
              <a:rPr lang="en-US" sz="1600" dirty="0" err="1">
                <a:solidFill>
                  <a:srgbClr val="49495A"/>
                </a:solidFill>
                <a:latin typeface="Open Sans" pitchFamily="34" charset="0"/>
                <a:ea typeface="Open Sans" pitchFamily="34" charset="-122"/>
                <a:cs typeface="Open Sans" pitchFamily="34" charset="-120"/>
              </a:rPr>
              <a:t>Chintalapudi</a:t>
            </a:r>
            <a:endParaRPr lang="en-US" sz="1600" dirty="0">
              <a:solidFill>
                <a:srgbClr val="49495A"/>
              </a:solidFill>
              <a:latin typeface="Open Sans" pitchFamily="34" charset="0"/>
              <a:ea typeface="Open Sans" pitchFamily="34" charset="-122"/>
              <a:cs typeface="Open Sans" pitchFamily="34" charset="-120"/>
            </a:endParaRPr>
          </a:p>
          <a:p>
            <a:pPr marL="0" indent="0" algn="l">
              <a:lnSpc>
                <a:spcPts val="3062"/>
              </a:lnSpc>
              <a:buNone/>
            </a:pPr>
            <a:r>
              <a:rPr lang="en-US" sz="1600" dirty="0">
                <a:solidFill>
                  <a:srgbClr val="49495A"/>
                </a:solidFill>
                <a:latin typeface="Open Sans" pitchFamily="34" charset="0"/>
                <a:ea typeface="Open Sans" pitchFamily="34" charset="-122"/>
                <a:cs typeface="Open Sans" pitchFamily="34" charset="-120"/>
              </a:rPr>
              <a:t>Praveen Kumar Singh Jadon</a:t>
            </a:r>
          </a:p>
          <a:p>
            <a:pPr marL="0" indent="0" algn="l">
              <a:lnSpc>
                <a:spcPts val="3062"/>
              </a:lnSpc>
              <a:buNone/>
            </a:pPr>
            <a:endParaRPr lang="en-US" sz="1600" dirty="0">
              <a:solidFill>
                <a:srgbClr val="49495A"/>
              </a:solidFill>
              <a:latin typeface="Open Sans" pitchFamily="34" charset="0"/>
              <a:ea typeface="Open Sans" pitchFamily="34" charset="-122"/>
              <a:cs typeface="Open Sans" pitchFamily="34" charset="-120"/>
            </a:endParaRPr>
          </a:p>
          <a:p>
            <a:pPr marL="0" indent="0" algn="l">
              <a:lnSpc>
                <a:spcPts val="3062"/>
              </a:lnSpc>
              <a:buNone/>
            </a:pPr>
            <a:endParaRPr lang="en-US" sz="1600" dirty="0"/>
          </a:p>
        </p:txBody>
      </p:sp>
      <p:sp>
        <p:nvSpPr>
          <p:cNvPr id="8" name="TextBox 7">
            <a:extLst>
              <a:ext uri="{FF2B5EF4-FFF2-40B4-BE49-F238E27FC236}">
                <a16:creationId xmlns:a16="http://schemas.microsoft.com/office/drawing/2014/main" id="{25A90854-BC91-2FAB-86FA-141DA4385926}"/>
              </a:ext>
            </a:extLst>
          </p:cNvPr>
          <p:cNvSpPr txBox="1"/>
          <p:nvPr/>
        </p:nvSpPr>
        <p:spPr>
          <a:xfrm>
            <a:off x="1887386" y="4797438"/>
            <a:ext cx="2479484" cy="369332"/>
          </a:xfrm>
          <a:prstGeom prst="rect">
            <a:avLst/>
          </a:prstGeom>
          <a:noFill/>
        </p:spPr>
        <p:txBody>
          <a:bodyPr wrap="square" rtlCol="0">
            <a:spAutoFit/>
          </a:bodyPr>
          <a:lstStyle/>
          <a:p>
            <a:r>
              <a:rPr lang="en-US" sz="1800" dirty="0">
                <a:solidFill>
                  <a:srgbClr val="5955EB"/>
                </a:solidFill>
                <a:latin typeface="Libre Baskerville" pitchFamily="34" charset="0"/>
                <a:ea typeface="Libre Baskerville" pitchFamily="34" charset="-122"/>
                <a:cs typeface="Libre Baskerville" pitchFamily="34" charset="-120"/>
              </a:rPr>
              <a:t>Group 10 -</a:t>
            </a:r>
            <a:endParaRPr lang="en-IN" dirty="0"/>
          </a:p>
        </p:txBody>
      </p:sp>
      <p:pic>
        <p:nvPicPr>
          <p:cNvPr id="4" name="Image 0" descr="preencoded.png"/>
          <p:cNvPicPr>
            <a:picLocks noChangeAspect="1"/>
          </p:cNvPicPr>
          <p:nvPr/>
        </p:nvPicPr>
        <p:blipFill>
          <a:blip r:embed="rId3"/>
          <a:stretch>
            <a:fillRect/>
          </a:stretch>
        </p:blipFill>
        <p:spPr>
          <a:xfrm>
            <a:off x="-257485" y="106433"/>
            <a:ext cx="14781007" cy="2777489"/>
          </a:xfrm>
          <a:prstGeom prst="rect">
            <a:avLst/>
          </a:prstGeom>
        </p:spPr>
      </p:pic>
      <p:sp>
        <p:nvSpPr>
          <p:cNvPr id="10" name="TextBox 9">
            <a:extLst>
              <a:ext uri="{FF2B5EF4-FFF2-40B4-BE49-F238E27FC236}">
                <a16:creationId xmlns:a16="http://schemas.microsoft.com/office/drawing/2014/main" id="{25A90854-BC91-2FAB-86FA-141DA4385926}"/>
              </a:ext>
            </a:extLst>
          </p:cNvPr>
          <p:cNvSpPr txBox="1"/>
          <p:nvPr/>
        </p:nvSpPr>
        <p:spPr>
          <a:xfrm>
            <a:off x="1887386" y="3224547"/>
            <a:ext cx="3705892" cy="461665"/>
          </a:xfrm>
          <a:prstGeom prst="rect">
            <a:avLst/>
          </a:prstGeom>
          <a:noFill/>
        </p:spPr>
        <p:txBody>
          <a:bodyPr wrap="square" rtlCol="0">
            <a:spAutoFit/>
          </a:bodyPr>
          <a:lstStyle/>
          <a:p>
            <a:r>
              <a:rPr lang="en-US" sz="2400" b="1" dirty="0">
                <a:solidFill>
                  <a:srgbClr val="5955EB"/>
                </a:solidFill>
                <a:ea typeface="Libre Baskerville" pitchFamily="34" charset="-122"/>
                <a:cs typeface="Libre Baskerville" pitchFamily="34" charset="-120"/>
              </a:rPr>
              <a:t>Big Data Project Report: </a:t>
            </a:r>
            <a:endParaRPr lang="en-I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57200" y="1246909"/>
            <a:ext cx="3616036" cy="384103"/>
          </a:xfrm>
          <a:prstGeom prst="rect">
            <a:avLst/>
          </a:prstGeom>
          <a:solidFill>
            <a:srgbClr val="CF218C"/>
          </a:solidFill>
        </p:spPr>
        <p:txBody>
          <a:bodyPr vert="horz" wrap="square" lIns="0" tIns="81049" rIns="0" bIns="0" rtlCol="0">
            <a:spAutoFit/>
          </a:bodyPr>
          <a:lstStyle/>
          <a:p>
            <a:pPr marL="77414">
              <a:spcBef>
                <a:spcPts val="638"/>
              </a:spcBef>
            </a:pPr>
            <a:r>
              <a:rPr lang="en-GB" sz="1964" b="1" spc="-57" dirty="0">
                <a:solidFill>
                  <a:srgbClr val="FFFFFF"/>
                </a:solidFill>
                <a:latin typeface="Tahoma"/>
                <a:cs typeface="Tahoma"/>
              </a:rPr>
              <a:t>1. </a:t>
            </a:r>
            <a:r>
              <a:rPr sz="1964" b="1" spc="-57" dirty="0">
                <a:solidFill>
                  <a:srgbClr val="FFFFFF"/>
                </a:solidFill>
                <a:latin typeface="Tahoma"/>
                <a:cs typeface="Tahoma"/>
              </a:rPr>
              <a:t>BIOGRAPHICA</a:t>
            </a:r>
            <a:r>
              <a:rPr sz="1964" b="1" spc="-45" dirty="0">
                <a:solidFill>
                  <a:srgbClr val="FFFFFF"/>
                </a:solidFill>
                <a:latin typeface="Tahoma"/>
                <a:cs typeface="Tahoma"/>
              </a:rPr>
              <a:t>L</a:t>
            </a:r>
            <a:r>
              <a:rPr sz="1964" b="1" spc="-135" dirty="0">
                <a:solidFill>
                  <a:srgbClr val="FFFFFF"/>
                </a:solidFill>
                <a:latin typeface="Tahoma"/>
                <a:cs typeface="Tahoma"/>
              </a:rPr>
              <a:t> </a:t>
            </a:r>
            <a:r>
              <a:rPr sz="1964" b="1" spc="-33" dirty="0">
                <a:solidFill>
                  <a:srgbClr val="FFFFFF"/>
                </a:solidFill>
                <a:latin typeface="Tahoma"/>
                <a:cs typeface="Tahoma"/>
              </a:rPr>
              <a:t>D</a:t>
            </a:r>
            <a:r>
              <a:rPr sz="1964" b="1" spc="-70" dirty="0">
                <a:solidFill>
                  <a:srgbClr val="FFFFFF"/>
                </a:solidFill>
                <a:latin typeface="Tahoma"/>
                <a:cs typeface="Tahoma"/>
              </a:rPr>
              <a:t>A</a:t>
            </a:r>
            <a:r>
              <a:rPr sz="1964" b="1" spc="-115" dirty="0">
                <a:solidFill>
                  <a:srgbClr val="FFFFFF"/>
                </a:solidFill>
                <a:latin typeface="Tahoma"/>
                <a:cs typeface="Tahoma"/>
              </a:rPr>
              <a:t>T</a:t>
            </a:r>
            <a:r>
              <a:rPr sz="1964" b="1" spc="37" dirty="0">
                <a:solidFill>
                  <a:srgbClr val="FFFFFF"/>
                </a:solidFill>
                <a:latin typeface="Tahoma"/>
                <a:cs typeface="Tahoma"/>
              </a:rPr>
              <a:t>A</a:t>
            </a:r>
            <a:r>
              <a:rPr lang="en-GB" sz="1964" b="1" spc="37" dirty="0">
                <a:solidFill>
                  <a:srgbClr val="FFFFFF"/>
                </a:solidFill>
                <a:latin typeface="Tahoma"/>
                <a:cs typeface="Tahoma"/>
              </a:rPr>
              <a:t> </a:t>
            </a:r>
            <a:endParaRPr sz="1964" dirty="0">
              <a:latin typeface="Tahoma"/>
              <a:cs typeface="Tahoma"/>
            </a:endParaRPr>
          </a:p>
        </p:txBody>
      </p:sp>
      <p:sp>
        <p:nvSpPr>
          <p:cNvPr id="8" name="object 8"/>
          <p:cNvSpPr txBox="1"/>
          <p:nvPr/>
        </p:nvSpPr>
        <p:spPr>
          <a:xfrm>
            <a:off x="4646822" y="5581313"/>
            <a:ext cx="6938009" cy="2435620"/>
          </a:xfrm>
          <a:prstGeom prst="rect">
            <a:avLst/>
          </a:prstGeom>
        </p:spPr>
        <p:txBody>
          <a:bodyPr vert="horz" wrap="square" lIns="0" tIns="55072" rIns="0" bIns="0" rtlCol="0">
            <a:spAutoFit/>
          </a:bodyPr>
          <a:lstStyle/>
          <a:p>
            <a:pPr marL="188598" indent="-147554">
              <a:spcBef>
                <a:spcPts val="434"/>
              </a:spcBef>
              <a:buClr>
                <a:srgbClr val="CF218C"/>
              </a:buClr>
              <a:buChar char="•"/>
              <a:tabLst>
                <a:tab pos="189119" algn="l"/>
              </a:tabLst>
            </a:pPr>
            <a:r>
              <a:rPr sz="1636" spc="45" dirty="0">
                <a:latin typeface="Adobe Fan Heiti Std B" panose="020B0700000000000000" pitchFamily="34" charset="-128"/>
                <a:ea typeface="Adobe Fan Heiti Std B" panose="020B0700000000000000" pitchFamily="34" charset="-128"/>
                <a:cs typeface="Tahoma"/>
              </a:rPr>
              <a:t>G</a:t>
            </a:r>
            <a:r>
              <a:rPr sz="1636" spc="-8" dirty="0">
                <a:latin typeface="Adobe Fan Heiti Std B" panose="020B0700000000000000" pitchFamily="34" charset="-128"/>
                <a:ea typeface="Adobe Fan Heiti Std B" panose="020B0700000000000000" pitchFamily="34" charset="-128"/>
                <a:cs typeface="Tahoma"/>
              </a:rPr>
              <a:t>ale</a:t>
            </a:r>
            <a:r>
              <a:rPr sz="1636" spc="-49" dirty="0">
                <a:latin typeface="Adobe Fan Heiti Std B" panose="020B0700000000000000" pitchFamily="34" charset="-128"/>
                <a:ea typeface="Adobe Fan Heiti Std B" panose="020B0700000000000000" pitchFamily="34" charset="-128"/>
                <a:cs typeface="Tahoma"/>
              </a:rPr>
              <a:t> </a:t>
            </a:r>
            <a:r>
              <a:rPr sz="1636" spc="33" dirty="0">
                <a:latin typeface="Adobe Fan Heiti Std B" panose="020B0700000000000000" pitchFamily="34" charset="-128"/>
                <a:ea typeface="Adobe Fan Heiti Std B" panose="020B0700000000000000" pitchFamily="34" charset="-128"/>
                <a:cs typeface="Tahoma"/>
              </a:rPr>
              <a:t>B</a:t>
            </a:r>
            <a:r>
              <a:rPr sz="1636" spc="8" dirty="0">
                <a:latin typeface="Adobe Fan Heiti Std B" panose="020B0700000000000000" pitchFamily="34" charset="-128"/>
                <a:ea typeface="Adobe Fan Heiti Std B" panose="020B0700000000000000" pitchFamily="34" charset="-128"/>
                <a:cs typeface="Tahoma"/>
              </a:rPr>
              <a:t>i</a:t>
            </a:r>
            <a:r>
              <a:rPr sz="1636" spc="16" dirty="0">
                <a:latin typeface="Adobe Fan Heiti Std B" panose="020B0700000000000000" pitchFamily="34" charset="-128"/>
                <a:ea typeface="Adobe Fan Heiti Std B" panose="020B0700000000000000" pitchFamily="34" charset="-128"/>
                <a:cs typeface="Tahoma"/>
              </a:rPr>
              <a:t>o</a:t>
            </a:r>
            <a:r>
              <a:rPr sz="1636" spc="-16" dirty="0">
                <a:latin typeface="Adobe Fan Heiti Std B" panose="020B0700000000000000" pitchFamily="34" charset="-128"/>
                <a:ea typeface="Adobe Fan Heiti Std B" panose="020B0700000000000000" pitchFamily="34" charset="-128"/>
                <a:cs typeface="Tahoma"/>
              </a:rPr>
              <a:t>g</a:t>
            </a:r>
            <a:r>
              <a:rPr sz="1636" spc="-20" dirty="0">
                <a:latin typeface="Adobe Fan Heiti Std B" panose="020B0700000000000000" pitchFamily="34" charset="-128"/>
                <a:ea typeface="Adobe Fan Heiti Std B" panose="020B0700000000000000" pitchFamily="34" charset="-128"/>
                <a:cs typeface="Tahoma"/>
              </a:rPr>
              <a:t>r</a:t>
            </a:r>
            <a:r>
              <a:rPr sz="1636" spc="-4" dirty="0">
                <a:latin typeface="Adobe Fan Heiti Std B" panose="020B0700000000000000" pitchFamily="34" charset="-128"/>
                <a:ea typeface="Adobe Fan Heiti Std B" panose="020B0700000000000000" pitchFamily="34" charset="-128"/>
                <a:cs typeface="Tahoma"/>
              </a:rPr>
              <a:t>aphies</a:t>
            </a:r>
            <a:endParaRPr sz="1636" dirty="0">
              <a:latin typeface="Adobe Fan Heiti Std B" panose="020B0700000000000000" pitchFamily="34" charset="-128"/>
              <a:ea typeface="Adobe Fan Heiti Std B" panose="020B0700000000000000" pitchFamily="34" charset="-128"/>
              <a:cs typeface="Tahoma"/>
            </a:endParaRPr>
          </a:p>
          <a:p>
            <a:pPr marL="188598" indent="-147554">
              <a:spcBef>
                <a:spcPts val="355"/>
              </a:spcBef>
              <a:buClr>
                <a:srgbClr val="CF218C"/>
              </a:buClr>
              <a:buChar char="•"/>
              <a:tabLst>
                <a:tab pos="189119" algn="l"/>
              </a:tabLst>
            </a:pPr>
            <a:r>
              <a:rPr sz="1636" spc="12" dirty="0">
                <a:latin typeface="Adobe Fan Heiti Std B" panose="020B0700000000000000" pitchFamily="34" charset="-128"/>
                <a:ea typeface="Adobe Fan Heiti Std B" panose="020B0700000000000000" pitchFamily="34" charset="-128"/>
                <a:cs typeface="Tahoma"/>
              </a:rPr>
              <a:t>SG</a:t>
            </a:r>
            <a:r>
              <a:rPr sz="1636" spc="61" dirty="0">
                <a:latin typeface="Adobe Fan Heiti Std B" panose="020B0700000000000000" pitchFamily="34" charset="-128"/>
                <a:ea typeface="Adobe Fan Heiti Std B" panose="020B0700000000000000" pitchFamily="34" charset="-128"/>
                <a:cs typeface="Tahoma"/>
              </a:rPr>
              <a:t>A</a:t>
            </a:r>
            <a:r>
              <a:rPr sz="1636" spc="-74"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E</a:t>
            </a:r>
            <a:r>
              <a:rPr sz="1636" spc="-16" dirty="0">
                <a:latin typeface="Adobe Fan Heiti Std B" panose="020B0700000000000000" pitchFamily="34" charset="-128"/>
                <a:ea typeface="Adobe Fan Heiti Std B" panose="020B0700000000000000" pitchFamily="34" charset="-128"/>
                <a:cs typeface="Tahoma"/>
              </a:rPr>
              <a:t>x</a:t>
            </a:r>
            <a:r>
              <a:rPr sz="1636" spc="8" dirty="0">
                <a:latin typeface="Adobe Fan Heiti Std B" panose="020B0700000000000000" pitchFamily="34" charset="-128"/>
                <a:ea typeface="Adobe Fan Heiti Std B" panose="020B0700000000000000" pitchFamily="34" charset="-128"/>
                <a:cs typeface="Tahoma"/>
              </a:rPr>
              <a:t>ecuti</a:t>
            </a:r>
            <a:r>
              <a:rPr sz="1636" spc="-4" dirty="0">
                <a:latin typeface="Adobe Fan Heiti Std B" panose="020B0700000000000000" pitchFamily="34" charset="-128"/>
                <a:ea typeface="Adobe Fan Heiti Std B" panose="020B0700000000000000" pitchFamily="34" charset="-128"/>
                <a:cs typeface="Tahoma"/>
              </a:rPr>
              <a:t>v</a:t>
            </a:r>
            <a:r>
              <a:rPr sz="1636" dirty="0">
                <a:latin typeface="Adobe Fan Heiti Std B" panose="020B0700000000000000" pitchFamily="34" charset="-128"/>
                <a:ea typeface="Adobe Fan Heiti Std B" panose="020B0700000000000000" pitchFamily="34" charset="-128"/>
                <a:cs typeface="Tahoma"/>
              </a:rPr>
              <a:t>e</a:t>
            </a:r>
            <a:r>
              <a:rPr sz="1636" spc="-74" dirty="0">
                <a:latin typeface="Adobe Fan Heiti Std B" panose="020B0700000000000000" pitchFamily="34" charset="-128"/>
                <a:ea typeface="Adobe Fan Heiti Std B" panose="020B0700000000000000" pitchFamily="34" charset="-128"/>
                <a:cs typeface="Tahoma"/>
              </a:rPr>
              <a:t> </a:t>
            </a:r>
            <a:r>
              <a:rPr sz="1636" spc="-86" dirty="0">
                <a:latin typeface="Adobe Fan Heiti Std B" panose="020B0700000000000000" pitchFamily="34" charset="-128"/>
                <a:ea typeface="Adobe Fan Heiti Std B" panose="020B0700000000000000" pitchFamily="34" charset="-128"/>
                <a:cs typeface="Tahoma"/>
              </a:rPr>
              <a:t>T</a:t>
            </a:r>
            <a:r>
              <a:rPr sz="1636" spc="-8" dirty="0">
                <a:latin typeface="Adobe Fan Heiti Std B" panose="020B0700000000000000" pitchFamily="34" charset="-128"/>
                <a:ea typeface="Adobe Fan Heiti Std B" panose="020B0700000000000000" pitchFamily="34" charset="-128"/>
                <a:cs typeface="Tahoma"/>
              </a:rPr>
              <a:t>r</a:t>
            </a:r>
            <a:r>
              <a:rPr sz="1636" spc="-4" dirty="0">
                <a:latin typeface="Adobe Fan Heiti Std B" panose="020B0700000000000000" pitchFamily="34" charset="-128"/>
                <a:ea typeface="Adobe Fan Heiti Std B" panose="020B0700000000000000" pitchFamily="34" charset="-128"/>
                <a:cs typeface="Tahoma"/>
              </a:rPr>
              <a:t>ac</a:t>
            </a:r>
            <a:r>
              <a:rPr sz="1636" spc="-29" dirty="0">
                <a:latin typeface="Adobe Fan Heiti Std B" panose="020B0700000000000000" pitchFamily="34" charset="-128"/>
                <a:ea typeface="Adobe Fan Heiti Std B" panose="020B0700000000000000" pitchFamily="34" charset="-128"/>
                <a:cs typeface="Tahoma"/>
              </a:rPr>
              <a:t>k</a:t>
            </a:r>
            <a:r>
              <a:rPr sz="1636" dirty="0">
                <a:latin typeface="Adobe Fan Heiti Std B" panose="020B0700000000000000" pitchFamily="34" charset="-128"/>
                <a:ea typeface="Adobe Fan Heiti Std B" panose="020B0700000000000000" pitchFamily="34" charset="-128"/>
                <a:cs typeface="Tahoma"/>
              </a:rPr>
              <a:t>er</a:t>
            </a:r>
          </a:p>
          <a:p>
            <a:pPr marL="188598" indent="-147554">
              <a:spcBef>
                <a:spcPts val="355"/>
              </a:spcBef>
              <a:buClr>
                <a:srgbClr val="CF218C"/>
              </a:buClr>
              <a:buChar char="•"/>
              <a:tabLst>
                <a:tab pos="189119" algn="l"/>
              </a:tabLst>
            </a:pPr>
            <a:r>
              <a:rPr sz="1636" dirty="0">
                <a:latin typeface="Adobe Fan Heiti Std B" panose="020B0700000000000000" pitchFamily="34" charset="-128"/>
                <a:ea typeface="Adobe Fan Heiti Std B" panose="020B0700000000000000" pitchFamily="34" charset="-128"/>
                <a:cs typeface="Tahoma"/>
              </a:rPr>
              <a:t>Professional</a:t>
            </a:r>
            <a:r>
              <a:rPr sz="1636" spc="-65"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Contacts</a:t>
            </a:r>
            <a:endParaRPr sz="1636" dirty="0">
              <a:latin typeface="Adobe Fan Heiti Std B" panose="020B0700000000000000" pitchFamily="34" charset="-128"/>
              <a:ea typeface="Adobe Fan Heiti Std B" panose="020B0700000000000000" pitchFamily="34" charset="-128"/>
              <a:cs typeface="Tahoma"/>
            </a:endParaRPr>
          </a:p>
          <a:p>
            <a:pPr marL="188598" indent="-147554">
              <a:spcBef>
                <a:spcPts val="352"/>
              </a:spcBef>
              <a:buClr>
                <a:srgbClr val="CF218C"/>
              </a:buClr>
              <a:buChar char="•"/>
              <a:tabLst>
                <a:tab pos="189119" algn="l"/>
              </a:tabLst>
            </a:pPr>
            <a:r>
              <a:rPr sz="1636" spc="-4" dirty="0">
                <a:latin typeface="Adobe Fan Heiti Std B" panose="020B0700000000000000" pitchFamily="34" charset="-128"/>
                <a:ea typeface="Adobe Fan Heiti Std B" panose="020B0700000000000000" pitchFamily="34" charset="-128"/>
                <a:cs typeface="Tahoma"/>
              </a:rPr>
              <a:t>The</a:t>
            </a:r>
            <a:r>
              <a:rPr sz="1636" spc="-49" dirty="0">
                <a:latin typeface="Adobe Fan Heiti Std B" panose="020B0700000000000000" pitchFamily="34" charset="-128"/>
                <a:ea typeface="Adobe Fan Heiti Std B" panose="020B0700000000000000" pitchFamily="34" charset="-128"/>
                <a:cs typeface="Tahoma"/>
              </a:rPr>
              <a:t> </a:t>
            </a:r>
            <a:r>
              <a:rPr sz="1636" spc="8" dirty="0">
                <a:latin typeface="Adobe Fan Heiti Std B" panose="020B0700000000000000" pitchFamily="34" charset="-128"/>
                <a:ea typeface="Adobe Fan Heiti Std B" panose="020B0700000000000000" pitchFamily="34" charset="-128"/>
                <a:cs typeface="Tahoma"/>
              </a:rPr>
              <a:t>Complete</a:t>
            </a:r>
            <a:r>
              <a:rPr sz="1636" spc="-49" dirty="0">
                <a:latin typeface="Adobe Fan Heiti Std B" panose="020B0700000000000000" pitchFamily="34" charset="-128"/>
                <a:ea typeface="Adobe Fan Heiti Std B" panose="020B0700000000000000" pitchFamily="34" charset="-128"/>
                <a:cs typeface="Tahoma"/>
              </a:rPr>
              <a:t> </a:t>
            </a:r>
            <a:r>
              <a:rPr sz="1636" spc="8" dirty="0">
                <a:latin typeface="Adobe Fan Heiti Std B" panose="020B0700000000000000" pitchFamily="34" charset="-128"/>
                <a:ea typeface="Adobe Fan Heiti Std B" panose="020B0700000000000000" pitchFamily="34" charset="-128"/>
                <a:cs typeface="Tahoma"/>
              </a:rPr>
              <a:t>Marquis</a:t>
            </a:r>
            <a:r>
              <a:rPr sz="1636" spc="-53" dirty="0">
                <a:latin typeface="Adobe Fan Heiti Std B" panose="020B0700000000000000" pitchFamily="34" charset="-128"/>
                <a:ea typeface="Adobe Fan Heiti Std B" panose="020B0700000000000000" pitchFamily="34" charset="-128"/>
                <a:cs typeface="Tahoma"/>
              </a:rPr>
              <a:t> </a:t>
            </a:r>
            <a:r>
              <a:rPr sz="1636" spc="12" dirty="0">
                <a:latin typeface="Adobe Fan Heiti Std B" panose="020B0700000000000000" pitchFamily="34" charset="-128"/>
                <a:ea typeface="Adobe Fan Heiti Std B" panose="020B0700000000000000" pitchFamily="34" charset="-128"/>
                <a:cs typeface="Tahoma"/>
              </a:rPr>
              <a:t>Who’s</a:t>
            </a:r>
            <a:r>
              <a:rPr sz="1636" spc="-57" dirty="0">
                <a:latin typeface="Adobe Fan Heiti Std B" panose="020B0700000000000000" pitchFamily="34" charset="-128"/>
                <a:ea typeface="Adobe Fan Heiti Std B" panose="020B0700000000000000" pitchFamily="34" charset="-128"/>
                <a:cs typeface="Tahoma"/>
              </a:rPr>
              <a:t> </a:t>
            </a:r>
            <a:r>
              <a:rPr sz="1636" spc="20" dirty="0">
                <a:latin typeface="Adobe Fan Heiti Std B" panose="020B0700000000000000" pitchFamily="34" charset="-128"/>
                <a:ea typeface="Adobe Fan Heiti Std B" panose="020B0700000000000000" pitchFamily="34" charset="-128"/>
                <a:cs typeface="Tahoma"/>
              </a:rPr>
              <a:t>Who</a:t>
            </a:r>
            <a:r>
              <a:rPr sz="1309" spc="30" baseline="35353" dirty="0">
                <a:latin typeface="Adobe Fan Heiti Std B" panose="020B0700000000000000" pitchFamily="34" charset="-128"/>
                <a:ea typeface="Adobe Fan Heiti Std B" panose="020B0700000000000000" pitchFamily="34" charset="-128"/>
                <a:cs typeface="Tahoma"/>
              </a:rPr>
              <a:t>®</a:t>
            </a:r>
            <a:r>
              <a:rPr sz="1309" spc="98" baseline="35353" dirty="0">
                <a:latin typeface="Adobe Fan Heiti Std B" panose="020B0700000000000000" pitchFamily="34" charset="-128"/>
                <a:ea typeface="Adobe Fan Heiti Std B" panose="020B0700000000000000" pitchFamily="34" charset="-128"/>
                <a:cs typeface="Tahoma"/>
              </a:rPr>
              <a:t> </a:t>
            </a:r>
            <a:r>
              <a:rPr sz="1636" dirty="0">
                <a:latin typeface="Adobe Fan Heiti Std B" panose="020B0700000000000000" pitchFamily="34" charset="-128"/>
                <a:ea typeface="Adobe Fan Heiti Std B" panose="020B0700000000000000" pitchFamily="34" charset="-128"/>
                <a:cs typeface="Tahoma"/>
              </a:rPr>
              <a:t>Biographies</a:t>
            </a:r>
          </a:p>
          <a:p>
            <a:pPr marL="188598" indent="-147554">
              <a:spcBef>
                <a:spcPts val="355"/>
              </a:spcBef>
              <a:buClr>
                <a:srgbClr val="CF218C"/>
              </a:buClr>
              <a:buChar char="•"/>
              <a:tabLst>
                <a:tab pos="189119" algn="l"/>
              </a:tabLst>
            </a:pPr>
            <a:r>
              <a:rPr sz="1636" spc="-4" dirty="0">
                <a:latin typeface="Adobe Fan Heiti Std B" panose="020B0700000000000000" pitchFamily="34" charset="-128"/>
                <a:ea typeface="Adobe Fan Heiti Std B" panose="020B0700000000000000" pitchFamily="34" charset="-128"/>
                <a:cs typeface="Tahoma"/>
              </a:rPr>
              <a:t>The</a:t>
            </a:r>
            <a:r>
              <a:rPr sz="1636" spc="-57" dirty="0">
                <a:latin typeface="Adobe Fan Heiti Std B" panose="020B0700000000000000" pitchFamily="34" charset="-128"/>
                <a:ea typeface="Adobe Fan Heiti Std B" panose="020B0700000000000000" pitchFamily="34" charset="-128"/>
                <a:cs typeface="Tahoma"/>
              </a:rPr>
              <a:t> </a:t>
            </a:r>
            <a:r>
              <a:rPr sz="1636" spc="12" dirty="0">
                <a:latin typeface="Adobe Fan Heiti Std B" panose="020B0700000000000000" pitchFamily="34" charset="-128"/>
                <a:ea typeface="Adobe Fan Heiti Std B" panose="020B0700000000000000" pitchFamily="34" charset="-128"/>
                <a:cs typeface="Tahoma"/>
              </a:rPr>
              <a:t>Official</a:t>
            </a:r>
            <a:r>
              <a:rPr sz="1636" spc="-57"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Board</a:t>
            </a:r>
            <a:r>
              <a:rPr sz="1636" spc="-57" dirty="0">
                <a:latin typeface="Adobe Fan Heiti Std B" panose="020B0700000000000000" pitchFamily="34" charset="-128"/>
                <a:ea typeface="Adobe Fan Heiti Std B" panose="020B0700000000000000" pitchFamily="34" charset="-128"/>
                <a:cs typeface="Tahoma"/>
              </a:rPr>
              <a:t> </a:t>
            </a:r>
            <a:r>
              <a:rPr sz="1636" dirty="0">
                <a:latin typeface="Adobe Fan Heiti Std B" panose="020B0700000000000000" pitchFamily="34" charset="-128"/>
                <a:ea typeface="Adobe Fan Heiti Std B" panose="020B0700000000000000" pitchFamily="34" charset="-128"/>
                <a:cs typeface="Tahoma"/>
              </a:rPr>
              <a:t>Biographies</a:t>
            </a:r>
          </a:p>
          <a:p>
            <a:pPr marL="188598" indent="-147554">
              <a:spcBef>
                <a:spcPts val="355"/>
              </a:spcBef>
              <a:buClr>
                <a:srgbClr val="CF218C"/>
              </a:buClr>
              <a:buChar char="•"/>
              <a:tabLst>
                <a:tab pos="189119" algn="l"/>
              </a:tabLst>
            </a:pPr>
            <a:r>
              <a:rPr sz="1636" spc="-4" dirty="0">
                <a:latin typeface="Adobe Fan Heiti Std B" panose="020B0700000000000000" pitchFamily="34" charset="-128"/>
                <a:ea typeface="Adobe Fan Heiti Std B" panose="020B0700000000000000" pitchFamily="34" charset="-128"/>
                <a:cs typeface="Tahoma"/>
              </a:rPr>
              <a:t>Salutary</a:t>
            </a:r>
            <a:endParaRPr sz="1636" dirty="0">
              <a:latin typeface="Adobe Fan Heiti Std B" panose="020B0700000000000000" pitchFamily="34" charset="-128"/>
              <a:ea typeface="Adobe Fan Heiti Std B" panose="020B0700000000000000" pitchFamily="34" charset="-128"/>
              <a:cs typeface="Tahoma"/>
            </a:endParaRPr>
          </a:p>
          <a:p>
            <a:pPr marL="188598" marR="814665" indent="-147554">
              <a:lnSpc>
                <a:spcPct val="112500"/>
              </a:lnSpc>
              <a:spcBef>
                <a:spcPts val="229"/>
              </a:spcBef>
              <a:buClr>
                <a:srgbClr val="CF218C"/>
              </a:buClr>
              <a:buChar char="•"/>
              <a:tabLst>
                <a:tab pos="189119" algn="l"/>
              </a:tabLst>
            </a:pPr>
            <a:r>
              <a:rPr sz="1636" spc="110" dirty="0">
                <a:latin typeface="Adobe Fan Heiti Std B" panose="020B0700000000000000" pitchFamily="34" charset="-128"/>
                <a:ea typeface="Adobe Fan Heiti Std B" panose="020B0700000000000000" pitchFamily="34" charset="-128"/>
                <a:cs typeface="Tahoma"/>
              </a:rPr>
              <a:t>M</a:t>
            </a:r>
            <a:r>
              <a:rPr sz="1636" spc="-4" dirty="0">
                <a:latin typeface="Adobe Fan Heiti Std B" panose="020B0700000000000000" pitchFamily="34" charset="-128"/>
                <a:ea typeface="Adobe Fan Heiti Std B" panose="020B0700000000000000" pitchFamily="34" charset="-128"/>
                <a:cs typeface="Tahoma"/>
              </a:rPr>
              <a:t>orningsta</a:t>
            </a:r>
            <a:r>
              <a:rPr sz="1636" spc="-37" dirty="0">
                <a:latin typeface="Adobe Fan Heiti Std B" panose="020B0700000000000000" pitchFamily="34" charset="-128"/>
                <a:ea typeface="Adobe Fan Heiti Std B" panose="020B0700000000000000" pitchFamily="34" charset="-128"/>
                <a:cs typeface="Tahoma"/>
              </a:rPr>
              <a:t>r</a:t>
            </a:r>
            <a:r>
              <a:rPr sz="1636" spc="-65" dirty="0">
                <a:latin typeface="Adobe Fan Heiti Std B" panose="020B0700000000000000" pitchFamily="34" charset="-128"/>
                <a:ea typeface="Adobe Fan Heiti Std B" panose="020B0700000000000000" pitchFamily="34" charset="-128"/>
                <a:cs typeface="Tahoma"/>
              </a:rPr>
              <a:t>,</a:t>
            </a:r>
            <a:r>
              <a:rPr sz="1636" spc="-49" dirty="0">
                <a:latin typeface="Adobe Fan Heiti Std B" panose="020B0700000000000000" pitchFamily="34" charset="-128"/>
                <a:ea typeface="Adobe Fan Heiti Std B" panose="020B0700000000000000" pitchFamily="34" charset="-128"/>
                <a:cs typeface="Tahoma"/>
              </a:rPr>
              <a:t> </a:t>
            </a:r>
            <a:r>
              <a:rPr sz="1636" spc="-86" dirty="0">
                <a:latin typeface="Adobe Fan Heiti Std B" panose="020B0700000000000000" pitchFamily="34" charset="-128"/>
                <a:ea typeface="Adobe Fan Heiti Std B" panose="020B0700000000000000" pitchFamily="34" charset="-128"/>
                <a:cs typeface="Tahoma"/>
              </a:rPr>
              <a:t>I</a:t>
            </a:r>
            <a:r>
              <a:rPr sz="1636" spc="-16" dirty="0">
                <a:latin typeface="Adobe Fan Heiti Std B" panose="020B0700000000000000" pitchFamily="34" charset="-128"/>
                <a:ea typeface="Adobe Fan Heiti Std B" panose="020B0700000000000000" pitchFamily="34" charset="-128"/>
                <a:cs typeface="Tahoma"/>
              </a:rPr>
              <a:t>nc.</a:t>
            </a:r>
            <a:r>
              <a:rPr sz="1636" spc="-49" dirty="0">
                <a:latin typeface="Adobe Fan Heiti Std B" panose="020B0700000000000000" pitchFamily="34" charset="-128"/>
                <a:ea typeface="Adobe Fan Heiti Std B" panose="020B0700000000000000" pitchFamily="34" charset="-128"/>
                <a:cs typeface="Tahoma"/>
              </a:rPr>
              <a:t> </a:t>
            </a:r>
            <a:r>
              <a:rPr sz="1636" spc="45" dirty="0">
                <a:latin typeface="Adobe Fan Heiti Std B" panose="020B0700000000000000" pitchFamily="34" charset="-128"/>
                <a:ea typeface="Adobe Fan Heiti Std B" panose="020B0700000000000000" pitchFamily="34" charset="-128"/>
                <a:cs typeface="Tahoma"/>
              </a:rPr>
              <a:t>U</a:t>
            </a:r>
            <a:r>
              <a:rPr sz="1636" spc="-41" dirty="0">
                <a:latin typeface="Adobe Fan Heiti Std B" panose="020B0700000000000000" pitchFamily="34" charset="-128"/>
                <a:ea typeface="Adobe Fan Heiti Std B" panose="020B0700000000000000" pitchFamily="34" charset="-128"/>
                <a:cs typeface="Tahoma"/>
              </a:rPr>
              <a:t>.S.</a:t>
            </a:r>
            <a:r>
              <a:rPr sz="1636" spc="-49"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E</a:t>
            </a:r>
            <a:r>
              <a:rPr sz="1636" spc="-16" dirty="0">
                <a:latin typeface="Adobe Fan Heiti Std B" panose="020B0700000000000000" pitchFamily="34" charset="-128"/>
                <a:ea typeface="Adobe Fan Heiti Std B" panose="020B0700000000000000" pitchFamily="34" charset="-128"/>
                <a:cs typeface="Tahoma"/>
              </a:rPr>
              <a:t>x</a:t>
            </a:r>
            <a:r>
              <a:rPr sz="1636" spc="8" dirty="0">
                <a:latin typeface="Adobe Fan Heiti Std B" panose="020B0700000000000000" pitchFamily="34" charset="-128"/>
                <a:ea typeface="Adobe Fan Heiti Std B" panose="020B0700000000000000" pitchFamily="34" charset="-128"/>
                <a:cs typeface="Tahoma"/>
              </a:rPr>
              <a:t>ecuti</a:t>
            </a:r>
            <a:r>
              <a:rPr sz="1636" spc="-4" dirty="0">
                <a:latin typeface="Adobe Fan Heiti Std B" panose="020B0700000000000000" pitchFamily="34" charset="-128"/>
                <a:ea typeface="Adobe Fan Heiti Std B" panose="020B0700000000000000" pitchFamily="34" charset="-128"/>
                <a:cs typeface="Tahoma"/>
              </a:rPr>
              <a:t>v</a:t>
            </a:r>
            <a:r>
              <a:rPr sz="1636" dirty="0">
                <a:latin typeface="Adobe Fan Heiti Std B" panose="020B0700000000000000" pitchFamily="34" charset="-128"/>
                <a:ea typeface="Adobe Fan Heiti Std B" panose="020B0700000000000000" pitchFamily="34" charset="-128"/>
                <a:cs typeface="Tahoma"/>
              </a:rPr>
              <a:t>e  </a:t>
            </a:r>
            <a:r>
              <a:rPr sz="1636" spc="4" dirty="0">
                <a:latin typeface="Adobe Fan Heiti Std B" panose="020B0700000000000000" pitchFamily="34" charset="-128"/>
                <a:ea typeface="Adobe Fan Heiti Std B" panose="020B0700000000000000" pitchFamily="34" charset="-128"/>
                <a:cs typeface="Tahoma"/>
              </a:rPr>
              <a:t>Compensation</a:t>
            </a:r>
            <a:r>
              <a:rPr sz="1636" spc="-57"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Database</a:t>
            </a:r>
            <a:endParaRPr sz="1636" dirty="0">
              <a:latin typeface="Adobe Fan Heiti Std B" panose="020B0700000000000000" pitchFamily="34" charset="-128"/>
              <a:ea typeface="Adobe Fan Heiti Std B" panose="020B0700000000000000" pitchFamily="34" charset="-128"/>
              <a:cs typeface="Tahoma"/>
            </a:endParaRPr>
          </a:p>
          <a:p>
            <a:pPr marL="188598" indent="-147554">
              <a:spcBef>
                <a:spcPts val="355"/>
              </a:spcBef>
              <a:buClr>
                <a:srgbClr val="CF218C"/>
              </a:buClr>
              <a:buChar char="•"/>
              <a:tabLst>
                <a:tab pos="189119" algn="l"/>
              </a:tabLst>
            </a:pPr>
            <a:r>
              <a:rPr sz="1636" spc="4" dirty="0">
                <a:latin typeface="Adobe Fan Heiti Std B" panose="020B0700000000000000" pitchFamily="34" charset="-128"/>
                <a:ea typeface="Adobe Fan Heiti Std B" panose="020B0700000000000000" pitchFamily="34" charset="-128"/>
                <a:cs typeface="Tahoma"/>
              </a:rPr>
              <a:t>Executive</a:t>
            </a:r>
            <a:r>
              <a:rPr sz="1636" spc="-53" dirty="0">
                <a:latin typeface="Adobe Fan Heiti Std B" panose="020B0700000000000000" pitchFamily="34" charset="-128"/>
                <a:ea typeface="Adobe Fan Heiti Std B" panose="020B0700000000000000" pitchFamily="34" charset="-128"/>
                <a:cs typeface="Tahoma"/>
              </a:rPr>
              <a:t> </a:t>
            </a:r>
            <a:r>
              <a:rPr sz="1636" dirty="0">
                <a:latin typeface="Adobe Fan Heiti Std B" panose="020B0700000000000000" pitchFamily="34" charset="-128"/>
                <a:ea typeface="Adobe Fan Heiti Std B" panose="020B0700000000000000" pitchFamily="34" charset="-128"/>
                <a:cs typeface="Tahoma"/>
              </a:rPr>
              <a:t>Biographies</a:t>
            </a:r>
            <a:r>
              <a:rPr sz="1636" spc="-53" dirty="0">
                <a:latin typeface="Adobe Fan Heiti Std B" panose="020B0700000000000000" pitchFamily="34" charset="-128"/>
                <a:ea typeface="Adobe Fan Heiti Std B" panose="020B0700000000000000" pitchFamily="34" charset="-128"/>
                <a:cs typeface="Tahoma"/>
              </a:rPr>
              <a:t> </a:t>
            </a:r>
            <a:r>
              <a:rPr sz="1636" dirty="0">
                <a:latin typeface="Adobe Fan Heiti Std B" panose="020B0700000000000000" pitchFamily="34" charset="-128"/>
                <a:ea typeface="Adobe Fan Heiti Std B" panose="020B0700000000000000" pitchFamily="34" charset="-128"/>
                <a:cs typeface="Tahoma"/>
              </a:rPr>
              <a:t>from</a:t>
            </a:r>
            <a:r>
              <a:rPr sz="1636" spc="-53" dirty="0">
                <a:latin typeface="Adobe Fan Heiti Std B" panose="020B0700000000000000" pitchFamily="34" charset="-128"/>
                <a:ea typeface="Adobe Fan Heiti Std B" panose="020B0700000000000000" pitchFamily="34" charset="-128"/>
                <a:cs typeface="Tahoma"/>
              </a:rPr>
              <a:t> </a:t>
            </a:r>
            <a:r>
              <a:rPr sz="1636" spc="-4" dirty="0">
                <a:latin typeface="Adobe Fan Heiti Std B" panose="020B0700000000000000" pitchFamily="34" charset="-128"/>
                <a:ea typeface="Adobe Fan Heiti Std B" panose="020B0700000000000000" pitchFamily="34" charset="-128"/>
                <a:cs typeface="Tahoma"/>
              </a:rPr>
              <a:t>MorningStar,</a:t>
            </a:r>
            <a:r>
              <a:rPr sz="1636" spc="-53" dirty="0">
                <a:latin typeface="Adobe Fan Heiti Std B" panose="020B0700000000000000" pitchFamily="34" charset="-128"/>
                <a:ea typeface="Adobe Fan Heiti Std B" panose="020B0700000000000000" pitchFamily="34" charset="-128"/>
                <a:cs typeface="Tahoma"/>
              </a:rPr>
              <a:t> </a:t>
            </a:r>
            <a:r>
              <a:rPr sz="1636" spc="-33" dirty="0">
                <a:latin typeface="Adobe Fan Heiti Std B" panose="020B0700000000000000" pitchFamily="34" charset="-128"/>
                <a:ea typeface="Adobe Fan Heiti Std B" panose="020B0700000000000000" pitchFamily="34" charset="-128"/>
                <a:cs typeface="Tahoma"/>
              </a:rPr>
              <a:t>Inc.</a:t>
            </a:r>
            <a:endParaRPr sz="1636" dirty="0">
              <a:latin typeface="Adobe Fan Heiti Std B" panose="020B0700000000000000" pitchFamily="34" charset="-128"/>
              <a:ea typeface="Adobe Fan Heiti Std B" panose="020B0700000000000000" pitchFamily="34" charset="-128"/>
              <a:cs typeface="Tahoma"/>
            </a:endParaRPr>
          </a:p>
        </p:txBody>
      </p:sp>
      <p:sp>
        <p:nvSpPr>
          <p:cNvPr id="29" name="TextBox 28"/>
          <p:cNvSpPr txBox="1"/>
          <p:nvPr/>
        </p:nvSpPr>
        <p:spPr>
          <a:xfrm>
            <a:off x="2763982" y="124691"/>
            <a:ext cx="9477309" cy="696666"/>
          </a:xfrm>
          <a:prstGeom prst="rect">
            <a:avLst/>
          </a:prstGeom>
          <a:noFill/>
        </p:spPr>
        <p:txBody>
          <a:bodyPr wrap="square" rtlCol="0">
            <a:spAutoFit/>
          </a:bodyPr>
          <a:lstStyle/>
          <a:p>
            <a:r>
              <a:rPr lang="en-GB" sz="3927" b="1" dirty="0">
                <a:solidFill>
                  <a:srgbClr val="604A7B"/>
                </a:solidFill>
              </a:rPr>
              <a:t>Types of datasets provided by </a:t>
            </a:r>
            <a:r>
              <a:rPr lang="en-GB" sz="3927" b="1" dirty="0" err="1">
                <a:solidFill>
                  <a:srgbClr val="604A7B"/>
                </a:solidFill>
              </a:rPr>
              <a:t>Nexis</a:t>
            </a:r>
            <a:r>
              <a:rPr lang="en-GB" sz="3927" b="1" dirty="0">
                <a:solidFill>
                  <a:srgbClr val="604A7B"/>
                </a:solidFill>
              </a:rPr>
              <a:t> Data+ </a:t>
            </a:r>
          </a:p>
        </p:txBody>
      </p:sp>
      <p:sp>
        <p:nvSpPr>
          <p:cNvPr id="30" name="Rectangle 29"/>
          <p:cNvSpPr/>
          <p:nvPr/>
        </p:nvSpPr>
        <p:spPr>
          <a:xfrm>
            <a:off x="457200" y="1885804"/>
            <a:ext cx="13089152" cy="898066"/>
          </a:xfrm>
          <a:prstGeom prst="rect">
            <a:avLst/>
          </a:prstGeom>
        </p:spPr>
        <p:txBody>
          <a:bodyPr wrap="square">
            <a:spAutoFit/>
          </a:bodyPr>
          <a:lstStyle/>
          <a:p>
            <a:pPr algn="just"/>
            <a:r>
              <a:rPr lang="en-GB" sz="2618" dirty="0"/>
              <a:t>Features biographical data aggregated  from 150+ biographical sources, giving you  insights into personal information, career histories,  educational backgrounds, credentials, and more.</a:t>
            </a:r>
          </a:p>
        </p:txBody>
      </p:sp>
      <p:sp>
        <p:nvSpPr>
          <p:cNvPr id="31" name="TextBox 30"/>
          <p:cNvSpPr txBox="1"/>
          <p:nvPr/>
        </p:nvSpPr>
        <p:spPr>
          <a:xfrm flipH="1">
            <a:off x="457201" y="3019924"/>
            <a:ext cx="13716002" cy="3417218"/>
          </a:xfrm>
          <a:prstGeom prst="rect">
            <a:avLst/>
          </a:prstGeom>
          <a:noFill/>
        </p:spPr>
        <p:txBody>
          <a:bodyPr wrap="square" rtlCol="0">
            <a:spAutoFit/>
          </a:bodyPr>
          <a:lstStyle/>
          <a:p>
            <a:r>
              <a:rPr lang="en-GB" sz="1964" b="1" u="sng" dirty="0"/>
              <a:t>PURPOSE:</a:t>
            </a:r>
            <a:r>
              <a:rPr lang="en-GB" sz="1964" b="1" dirty="0"/>
              <a:t> </a:t>
            </a:r>
          </a:p>
          <a:p>
            <a:endParaRPr lang="en-GB" sz="1964" b="1" dirty="0"/>
          </a:p>
          <a:p>
            <a:r>
              <a:rPr lang="en-GB" sz="1964" dirty="0"/>
              <a:t>Insights helpful for making major hiring  decision or evaluating a potential merger or acquisition and sales prospects identification:</a:t>
            </a:r>
          </a:p>
          <a:p>
            <a:endParaRPr lang="en-GB" sz="1964" dirty="0"/>
          </a:p>
          <a:p>
            <a:pPr marL="280561" indent="-280561">
              <a:buFont typeface="Wingdings" panose="05000000000000000000" pitchFamily="2" charset="2"/>
              <a:buChar char="ü"/>
            </a:pPr>
            <a:r>
              <a:rPr lang="en-GB" sz="1964" dirty="0"/>
              <a:t>Validation of backgrounds of top officers, board members or other  influential players to understand potential risks</a:t>
            </a:r>
          </a:p>
          <a:p>
            <a:pPr marL="280561" indent="-280561">
              <a:buFont typeface="Wingdings" panose="05000000000000000000" pitchFamily="2" charset="2"/>
              <a:buChar char="ü"/>
            </a:pPr>
            <a:r>
              <a:rPr lang="en-GB" sz="1964" dirty="0"/>
              <a:t>Facilitates expansion of your sales efforts </a:t>
            </a:r>
          </a:p>
          <a:p>
            <a:pPr marL="280561" indent="-280561">
              <a:buFont typeface="Wingdings" panose="05000000000000000000" pitchFamily="2" charset="2"/>
              <a:buChar char="ü"/>
            </a:pPr>
            <a:r>
              <a:rPr lang="en-GB" sz="1964" dirty="0"/>
              <a:t>Helping to find potential buyers as well as avoid conflicts of interest sooner.</a:t>
            </a:r>
          </a:p>
          <a:p>
            <a:pPr marL="280561" indent="-280561">
              <a:buFont typeface="Wingdings" panose="05000000000000000000" pitchFamily="2" charset="2"/>
              <a:buChar char="ü"/>
            </a:pPr>
            <a:endParaRPr lang="en-GB" sz="1964" dirty="0"/>
          </a:p>
          <a:p>
            <a:pPr marL="280561" indent="-280561">
              <a:buFont typeface="Wingdings" panose="05000000000000000000" pitchFamily="2" charset="2"/>
              <a:buChar char="ü"/>
            </a:pPr>
            <a:endParaRPr lang="en-GB" sz="1964" dirty="0"/>
          </a:p>
          <a:p>
            <a:pPr marL="280561" indent="-280561">
              <a:buFont typeface="Wingdings" panose="05000000000000000000" pitchFamily="2" charset="2"/>
              <a:buChar char="ü"/>
            </a:pPr>
            <a:endParaRPr lang="en-GB" sz="1964" dirty="0"/>
          </a:p>
          <a:p>
            <a:pPr marL="280561" indent="-280561">
              <a:buFont typeface="Wingdings" panose="05000000000000000000" pitchFamily="2" charset="2"/>
              <a:buChar char="ü"/>
            </a:pPr>
            <a:endParaRPr lang="en-GB" sz="1964" b="1" u="sng" dirty="0"/>
          </a:p>
        </p:txBody>
      </p:sp>
      <p:sp>
        <p:nvSpPr>
          <p:cNvPr id="32" name="Rectangle 31"/>
          <p:cNvSpPr/>
          <p:nvPr/>
        </p:nvSpPr>
        <p:spPr>
          <a:xfrm>
            <a:off x="467414" y="5581314"/>
            <a:ext cx="7419814" cy="394595"/>
          </a:xfrm>
          <a:prstGeom prst="rect">
            <a:avLst/>
          </a:prstGeom>
        </p:spPr>
        <p:txBody>
          <a:bodyPr wrap="square">
            <a:spAutoFit/>
          </a:bodyPr>
          <a:lstStyle/>
          <a:p>
            <a:r>
              <a:rPr lang="en-GB" sz="1964" b="1" u="sng" dirty="0"/>
              <a:t>The dataset features information from:</a:t>
            </a:r>
          </a:p>
        </p:txBody>
      </p:sp>
      <p:pic>
        <p:nvPicPr>
          <p:cNvPr id="33" name="object 2"/>
          <p:cNvPicPr/>
          <p:nvPr/>
        </p:nvPicPr>
        <p:blipFill>
          <a:blip r:embed="rId2" cstate="print"/>
          <a:stretch>
            <a:fillRect/>
          </a:stretch>
        </p:blipFill>
        <p:spPr>
          <a:xfrm>
            <a:off x="9781223" y="5269419"/>
            <a:ext cx="4849177" cy="2991615"/>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blip>
          <a:stretch>
            <a:fillRect/>
          </a:stretch>
        </p:blipFill>
        <p:spPr>
          <a:xfrm>
            <a:off x="12427528" y="396719"/>
            <a:ext cx="1517299" cy="1515752"/>
          </a:xfrm>
          <a:prstGeom prst="rect">
            <a:avLst/>
          </a:prstGeom>
        </p:spPr>
      </p:pic>
    </p:spTree>
    <p:extLst>
      <p:ext uri="{BB962C8B-B14F-4D97-AF65-F5344CB8AC3E}">
        <p14:creationId xmlns:p14="http://schemas.microsoft.com/office/powerpoint/2010/main" val="45137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57200" y="1246909"/>
            <a:ext cx="1995055" cy="384103"/>
          </a:xfrm>
          <a:prstGeom prst="rect">
            <a:avLst/>
          </a:prstGeom>
          <a:solidFill>
            <a:srgbClr val="CF218C"/>
          </a:solidFill>
        </p:spPr>
        <p:txBody>
          <a:bodyPr vert="horz" wrap="square" lIns="0" tIns="81049" rIns="0" bIns="0" rtlCol="0">
            <a:spAutoFit/>
          </a:bodyPr>
          <a:lstStyle/>
          <a:p>
            <a:pPr marL="77414">
              <a:spcBef>
                <a:spcPts val="638"/>
              </a:spcBef>
            </a:pPr>
            <a:r>
              <a:rPr lang="en-GB" sz="1964" b="1" spc="-57" dirty="0">
                <a:solidFill>
                  <a:srgbClr val="FFFFFF"/>
                </a:solidFill>
                <a:latin typeface="Tahoma"/>
                <a:cs typeface="Tahoma"/>
              </a:rPr>
              <a:t>2. </a:t>
            </a:r>
            <a:r>
              <a:rPr lang="en-GB" sz="1964" b="1" spc="-90" dirty="0">
                <a:solidFill>
                  <a:srgbClr val="FFFFFF"/>
                </a:solidFill>
                <a:latin typeface="Tahoma"/>
                <a:cs typeface="Tahoma"/>
              </a:rPr>
              <a:t>L</a:t>
            </a:r>
            <a:r>
              <a:rPr lang="en-GB" sz="1964" b="1" spc="-102" dirty="0">
                <a:solidFill>
                  <a:srgbClr val="FFFFFF"/>
                </a:solidFill>
                <a:latin typeface="Tahoma"/>
                <a:cs typeface="Tahoma"/>
              </a:rPr>
              <a:t>E</a:t>
            </a:r>
            <a:r>
              <a:rPr lang="en-GB" sz="1964" b="1" spc="-70" dirty="0">
                <a:solidFill>
                  <a:srgbClr val="FFFFFF"/>
                </a:solidFill>
                <a:latin typeface="Tahoma"/>
                <a:cs typeface="Tahoma"/>
              </a:rPr>
              <a:t>G</a:t>
            </a:r>
            <a:r>
              <a:rPr lang="en-GB" sz="1964" b="1" spc="20" dirty="0">
                <a:solidFill>
                  <a:srgbClr val="FFFFFF"/>
                </a:solidFill>
                <a:latin typeface="Tahoma"/>
                <a:cs typeface="Tahoma"/>
              </a:rPr>
              <a:t>A</a:t>
            </a:r>
            <a:r>
              <a:rPr lang="en-GB" sz="1964" b="1" spc="-74" dirty="0">
                <a:solidFill>
                  <a:srgbClr val="FFFFFF"/>
                </a:solidFill>
                <a:latin typeface="Tahoma"/>
                <a:cs typeface="Tahoma"/>
              </a:rPr>
              <a:t>L</a:t>
            </a:r>
            <a:r>
              <a:rPr lang="en-GB" sz="1964" b="1" spc="-167" dirty="0">
                <a:solidFill>
                  <a:srgbClr val="FFFFFF"/>
                </a:solidFill>
                <a:latin typeface="Tahoma"/>
                <a:cs typeface="Tahoma"/>
              </a:rPr>
              <a:t> </a:t>
            </a:r>
            <a:r>
              <a:rPr lang="en-GB" sz="1964" b="1" spc="-49" dirty="0">
                <a:solidFill>
                  <a:srgbClr val="FFFFFF"/>
                </a:solidFill>
                <a:latin typeface="Tahoma"/>
                <a:cs typeface="Tahoma"/>
              </a:rPr>
              <a:t>D</a:t>
            </a:r>
            <a:r>
              <a:rPr lang="en-GB" sz="1964" b="1" spc="-102" dirty="0">
                <a:solidFill>
                  <a:srgbClr val="FFFFFF"/>
                </a:solidFill>
                <a:latin typeface="Tahoma"/>
                <a:cs typeface="Tahoma"/>
              </a:rPr>
              <a:t>ATA</a:t>
            </a:r>
            <a:r>
              <a:rPr lang="en-GB" sz="1964" b="1" spc="37" dirty="0">
                <a:solidFill>
                  <a:srgbClr val="FFFFFF"/>
                </a:solidFill>
                <a:latin typeface="Tahoma"/>
                <a:cs typeface="Tahoma"/>
              </a:rPr>
              <a:t> </a:t>
            </a:r>
            <a:endParaRPr sz="1964" dirty="0">
              <a:latin typeface="Tahoma"/>
              <a:cs typeface="Tahoma"/>
            </a:endParaRPr>
          </a:p>
        </p:txBody>
      </p:sp>
      <p:sp>
        <p:nvSpPr>
          <p:cNvPr id="8" name="object 8"/>
          <p:cNvSpPr txBox="1"/>
          <p:nvPr/>
        </p:nvSpPr>
        <p:spPr>
          <a:xfrm>
            <a:off x="5444836" y="6515104"/>
            <a:ext cx="3179618" cy="1519472"/>
          </a:xfrm>
          <a:prstGeom prst="rect">
            <a:avLst/>
          </a:prstGeom>
        </p:spPr>
        <p:txBody>
          <a:bodyPr vert="horz" wrap="square" lIns="0" tIns="55072" rIns="0" bIns="0" rtlCol="0">
            <a:spAutoFit/>
          </a:bodyPr>
          <a:lstStyle/>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Agency Decisions</a:t>
            </a:r>
          </a:p>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Expert Witness Materials</a:t>
            </a:r>
          </a:p>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Statutes &amp; Legislation</a:t>
            </a:r>
          </a:p>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Jury, Verdicts &amp; Settlements</a:t>
            </a:r>
          </a:p>
          <a:p>
            <a:pPr marL="188598" indent="-147554">
              <a:spcBef>
                <a:spcPts val="355"/>
              </a:spcBef>
              <a:buClr>
                <a:srgbClr val="CF218C"/>
              </a:buClr>
              <a:buChar char="•"/>
              <a:tabLst>
                <a:tab pos="189119" algn="l"/>
              </a:tabLst>
            </a:pPr>
            <a:endParaRPr sz="1636" dirty="0">
              <a:latin typeface="Adobe Fan Heiti Std B" panose="020B0700000000000000" pitchFamily="34" charset="-128"/>
              <a:ea typeface="Adobe Fan Heiti Std B" panose="020B0700000000000000" pitchFamily="34" charset="-128"/>
              <a:cs typeface="Tahoma"/>
            </a:endParaRPr>
          </a:p>
        </p:txBody>
      </p:sp>
      <p:sp>
        <p:nvSpPr>
          <p:cNvPr id="29" name="TextBox 28"/>
          <p:cNvSpPr txBox="1"/>
          <p:nvPr/>
        </p:nvSpPr>
        <p:spPr>
          <a:xfrm>
            <a:off x="2763982" y="124691"/>
            <a:ext cx="9477309" cy="696666"/>
          </a:xfrm>
          <a:prstGeom prst="rect">
            <a:avLst/>
          </a:prstGeom>
          <a:noFill/>
        </p:spPr>
        <p:txBody>
          <a:bodyPr wrap="square" rtlCol="0">
            <a:spAutoFit/>
          </a:bodyPr>
          <a:lstStyle/>
          <a:p>
            <a:r>
              <a:rPr lang="en-GB" sz="3927" b="1" dirty="0">
                <a:solidFill>
                  <a:srgbClr val="604A7B"/>
                </a:solidFill>
              </a:rPr>
              <a:t>Types of datasets provided by </a:t>
            </a:r>
            <a:r>
              <a:rPr lang="en-GB" sz="3927" b="1" dirty="0" err="1">
                <a:solidFill>
                  <a:srgbClr val="604A7B"/>
                </a:solidFill>
              </a:rPr>
              <a:t>Nexis</a:t>
            </a:r>
            <a:r>
              <a:rPr lang="en-GB" sz="3927" b="1" dirty="0">
                <a:solidFill>
                  <a:srgbClr val="604A7B"/>
                </a:solidFill>
              </a:rPr>
              <a:t> Data+ </a:t>
            </a:r>
          </a:p>
        </p:txBody>
      </p:sp>
      <p:sp>
        <p:nvSpPr>
          <p:cNvPr id="30" name="Rectangle 29"/>
          <p:cNvSpPr/>
          <p:nvPr/>
        </p:nvSpPr>
        <p:spPr>
          <a:xfrm>
            <a:off x="416782" y="1908732"/>
            <a:ext cx="13603024" cy="1502463"/>
          </a:xfrm>
          <a:prstGeom prst="rect">
            <a:avLst/>
          </a:prstGeom>
        </p:spPr>
        <p:txBody>
          <a:bodyPr wrap="square">
            <a:spAutoFit/>
          </a:bodyPr>
          <a:lstStyle/>
          <a:p>
            <a:pPr algn="just"/>
            <a:r>
              <a:rPr lang="en-GB" sz="2291" dirty="0"/>
              <a:t>Features a dataset spanning more than  50,000 legal intelligence sources, ranging from legal  news, law reviews and journals to decided court cases  from state, federal and international courts, covering  the United States, Canada, England, Wales, Ireland,  Northern Ireland, Scotland, European Union, Malaysia,  Brunei, Hong Kong, Australia, New Zealand and South  Africa. </a:t>
            </a:r>
          </a:p>
        </p:txBody>
      </p:sp>
      <p:sp>
        <p:nvSpPr>
          <p:cNvPr id="31" name="TextBox 30"/>
          <p:cNvSpPr txBox="1"/>
          <p:nvPr/>
        </p:nvSpPr>
        <p:spPr>
          <a:xfrm flipH="1">
            <a:off x="457201" y="3670143"/>
            <a:ext cx="13716002" cy="3417218"/>
          </a:xfrm>
          <a:prstGeom prst="rect">
            <a:avLst/>
          </a:prstGeom>
          <a:noFill/>
        </p:spPr>
        <p:txBody>
          <a:bodyPr wrap="square" rtlCol="0">
            <a:spAutoFit/>
          </a:bodyPr>
          <a:lstStyle/>
          <a:p>
            <a:r>
              <a:rPr lang="en-GB" sz="1964" b="1" u="sng" dirty="0"/>
              <a:t>PURPOSE:</a:t>
            </a:r>
            <a:r>
              <a:rPr lang="en-GB" sz="1964" b="1" dirty="0"/>
              <a:t> </a:t>
            </a:r>
          </a:p>
          <a:p>
            <a:endParaRPr lang="en-GB" sz="1964" b="1" dirty="0"/>
          </a:p>
          <a:p>
            <a:r>
              <a:rPr lang="en-GB" sz="1964" dirty="0"/>
              <a:t>Insights helpful for ingesting legal data into your intelligence applications :</a:t>
            </a:r>
          </a:p>
          <a:p>
            <a:endParaRPr lang="en-GB" sz="1964" dirty="0"/>
          </a:p>
          <a:p>
            <a:pPr marL="280561" indent="-280561">
              <a:buFont typeface="Wingdings" panose="05000000000000000000" pitchFamily="2" charset="2"/>
              <a:buChar char="ü"/>
            </a:pPr>
            <a:r>
              <a:rPr lang="en-GB" sz="1964" dirty="0"/>
              <a:t>Helps you stay alert to decisions, enforcement actions, or rulings that could impact your business</a:t>
            </a:r>
          </a:p>
          <a:p>
            <a:pPr marL="280561" indent="-280561">
              <a:buFont typeface="Wingdings" panose="05000000000000000000" pitchFamily="2" charset="2"/>
              <a:buChar char="ü"/>
            </a:pPr>
            <a:r>
              <a:rPr lang="en-GB" sz="1964" dirty="0"/>
              <a:t>Improved visibility into emerging regulatory or legal  trends</a:t>
            </a:r>
          </a:p>
          <a:p>
            <a:pPr marL="280561" indent="-280561">
              <a:buFont typeface="Wingdings" panose="05000000000000000000" pitchFamily="2" charset="2"/>
              <a:buChar char="ü"/>
            </a:pPr>
            <a:r>
              <a:rPr lang="en-GB" sz="1964" dirty="0"/>
              <a:t>Organizational as well as third party risk mitigation</a:t>
            </a:r>
          </a:p>
          <a:p>
            <a:pPr marL="280561" indent="-280561">
              <a:buFont typeface="Wingdings" panose="05000000000000000000" pitchFamily="2" charset="2"/>
              <a:buChar char="ü"/>
            </a:pPr>
            <a:r>
              <a:rPr lang="en-GB" sz="1964" dirty="0"/>
              <a:t>Warning bell analytics from litigious history or current legal entanglements</a:t>
            </a:r>
          </a:p>
          <a:p>
            <a:pPr marL="280561" indent="-280561">
              <a:buFont typeface="Wingdings" panose="05000000000000000000" pitchFamily="2" charset="2"/>
              <a:buChar char="ü"/>
            </a:pPr>
            <a:endParaRPr lang="en-GB" sz="1964" dirty="0"/>
          </a:p>
          <a:p>
            <a:pPr marL="280561" indent="-280561">
              <a:buFont typeface="Wingdings" panose="05000000000000000000" pitchFamily="2" charset="2"/>
              <a:buChar char="ü"/>
            </a:pPr>
            <a:endParaRPr lang="en-GB" sz="1964" dirty="0"/>
          </a:p>
          <a:p>
            <a:pPr marL="280561" indent="-280561">
              <a:buFont typeface="Wingdings" panose="05000000000000000000" pitchFamily="2" charset="2"/>
              <a:buChar char="ü"/>
            </a:pPr>
            <a:endParaRPr lang="en-GB" sz="1964" b="1" u="sng" dirty="0"/>
          </a:p>
        </p:txBody>
      </p:sp>
      <p:sp>
        <p:nvSpPr>
          <p:cNvPr id="32" name="Rectangle 31"/>
          <p:cNvSpPr/>
          <p:nvPr/>
        </p:nvSpPr>
        <p:spPr>
          <a:xfrm>
            <a:off x="779141" y="6455233"/>
            <a:ext cx="7419814" cy="394595"/>
          </a:xfrm>
          <a:prstGeom prst="rect">
            <a:avLst/>
          </a:prstGeom>
        </p:spPr>
        <p:txBody>
          <a:bodyPr wrap="square">
            <a:spAutoFit/>
          </a:bodyPr>
          <a:lstStyle/>
          <a:p>
            <a:r>
              <a:rPr lang="en-GB" sz="1964" b="1" u="sng" dirty="0"/>
              <a:t>Other types of legal data available includes: </a:t>
            </a:r>
          </a:p>
        </p:txBody>
      </p:sp>
      <p:pic>
        <p:nvPicPr>
          <p:cNvPr id="33" name="object 2"/>
          <p:cNvPicPr/>
          <p:nvPr/>
        </p:nvPicPr>
        <p:blipFill>
          <a:blip r:embed="rId2" cstate="print"/>
          <a:stretch>
            <a:fillRect/>
          </a:stretch>
        </p:blipFill>
        <p:spPr>
          <a:xfrm>
            <a:off x="9816703" y="5190315"/>
            <a:ext cx="4849177" cy="2991615"/>
          </a:xfrm>
          <a:prstGeom prst="rect">
            <a:avLst/>
          </a:prstGeom>
        </p:spPr>
      </p:pic>
      <p:pic>
        <p:nvPicPr>
          <p:cNvPr id="21" name="object 27"/>
          <p:cNvPicPr/>
          <p:nvPr/>
        </p:nvPicPr>
        <p:blipFill>
          <a:blip r:embed="rId3" cstate="print"/>
          <a:stretch>
            <a:fillRect/>
          </a:stretch>
        </p:blipFill>
        <p:spPr>
          <a:xfrm>
            <a:off x="10993582" y="3563692"/>
            <a:ext cx="1753150" cy="1733074"/>
          </a:xfrm>
          <a:prstGeom prst="rect">
            <a:avLst/>
          </a:prstGeom>
        </p:spPr>
      </p:pic>
    </p:spTree>
    <p:extLst>
      <p:ext uri="{BB962C8B-B14F-4D97-AF65-F5344CB8AC3E}">
        <p14:creationId xmlns:p14="http://schemas.microsoft.com/office/powerpoint/2010/main" val="409626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57200" y="1246909"/>
            <a:ext cx="4800600" cy="384103"/>
          </a:xfrm>
          <a:prstGeom prst="rect">
            <a:avLst/>
          </a:prstGeom>
          <a:solidFill>
            <a:srgbClr val="CF218C"/>
          </a:solidFill>
        </p:spPr>
        <p:txBody>
          <a:bodyPr vert="horz" wrap="square" lIns="0" tIns="81049" rIns="0" bIns="0" rtlCol="0">
            <a:spAutoFit/>
          </a:bodyPr>
          <a:lstStyle/>
          <a:p>
            <a:pPr marL="77414">
              <a:spcBef>
                <a:spcPts val="638"/>
              </a:spcBef>
            </a:pPr>
            <a:r>
              <a:rPr lang="en-GB" sz="1964" b="1" spc="-57" dirty="0">
                <a:solidFill>
                  <a:srgbClr val="FFFFFF"/>
                </a:solidFill>
                <a:latin typeface="Tahoma"/>
                <a:cs typeface="Tahoma"/>
              </a:rPr>
              <a:t>3. </a:t>
            </a:r>
            <a:r>
              <a:rPr lang="en-GB" sz="1964" b="1" spc="-90" dirty="0">
                <a:solidFill>
                  <a:srgbClr val="FFFFFF"/>
                </a:solidFill>
                <a:latin typeface="Tahoma"/>
                <a:cs typeface="Tahoma"/>
              </a:rPr>
              <a:t>INTELLECTUAL PROPERTY DATA</a:t>
            </a:r>
            <a:endParaRPr sz="1964" dirty="0">
              <a:latin typeface="Tahoma"/>
              <a:cs typeface="Tahoma"/>
            </a:endParaRPr>
          </a:p>
        </p:txBody>
      </p:sp>
      <p:sp>
        <p:nvSpPr>
          <p:cNvPr id="8" name="object 8"/>
          <p:cNvSpPr txBox="1"/>
          <p:nvPr/>
        </p:nvSpPr>
        <p:spPr>
          <a:xfrm>
            <a:off x="2763982" y="5864367"/>
            <a:ext cx="3179618" cy="1519472"/>
          </a:xfrm>
          <a:prstGeom prst="rect">
            <a:avLst/>
          </a:prstGeom>
        </p:spPr>
        <p:txBody>
          <a:bodyPr vert="horz" wrap="square" lIns="0" tIns="55072" rIns="0" bIns="0" rtlCol="0">
            <a:spAutoFit/>
          </a:bodyPr>
          <a:lstStyle/>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Global IP News</a:t>
            </a:r>
          </a:p>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US Copyright and Trademarks</a:t>
            </a:r>
          </a:p>
          <a:p>
            <a:pPr marL="188598" indent="-147554">
              <a:spcBef>
                <a:spcPts val="355"/>
              </a:spcBef>
              <a:buClr>
                <a:srgbClr val="CF218C"/>
              </a:buClr>
              <a:buChar char="•"/>
              <a:tabLst>
                <a:tab pos="189119" algn="l"/>
              </a:tabLst>
            </a:pPr>
            <a:r>
              <a:rPr lang="en-GB" sz="1636" dirty="0">
                <a:latin typeface="Adobe Fan Heiti Std B" panose="020B0700000000000000" pitchFamily="34" charset="-128"/>
                <a:ea typeface="Adobe Fan Heiti Std B" panose="020B0700000000000000" pitchFamily="34" charset="-128"/>
                <a:cs typeface="Tahoma"/>
              </a:rPr>
              <a:t>International Trademarks</a:t>
            </a:r>
          </a:p>
          <a:p>
            <a:pPr marL="188598" indent="-147554">
              <a:spcBef>
                <a:spcPts val="355"/>
              </a:spcBef>
              <a:buClr>
                <a:srgbClr val="CF218C"/>
              </a:buClr>
              <a:buChar char="•"/>
              <a:tabLst>
                <a:tab pos="189119" algn="l"/>
              </a:tabLst>
            </a:pPr>
            <a:endParaRPr lang="en-GB" sz="1636" dirty="0">
              <a:latin typeface="Adobe Fan Heiti Std B" panose="020B0700000000000000" pitchFamily="34" charset="-128"/>
              <a:ea typeface="Adobe Fan Heiti Std B" panose="020B0700000000000000" pitchFamily="34" charset="-128"/>
              <a:cs typeface="Tahoma"/>
            </a:endParaRPr>
          </a:p>
          <a:p>
            <a:pPr marL="188598" indent="-147554">
              <a:spcBef>
                <a:spcPts val="355"/>
              </a:spcBef>
              <a:buClr>
                <a:srgbClr val="CF218C"/>
              </a:buClr>
              <a:buChar char="•"/>
              <a:tabLst>
                <a:tab pos="189119" algn="l"/>
              </a:tabLst>
            </a:pPr>
            <a:endParaRPr sz="1636" dirty="0">
              <a:latin typeface="Adobe Fan Heiti Std B" panose="020B0700000000000000" pitchFamily="34" charset="-128"/>
              <a:ea typeface="Adobe Fan Heiti Std B" panose="020B0700000000000000" pitchFamily="34" charset="-128"/>
              <a:cs typeface="Tahoma"/>
            </a:endParaRPr>
          </a:p>
        </p:txBody>
      </p:sp>
      <p:sp>
        <p:nvSpPr>
          <p:cNvPr id="29" name="TextBox 28"/>
          <p:cNvSpPr txBox="1"/>
          <p:nvPr/>
        </p:nvSpPr>
        <p:spPr>
          <a:xfrm>
            <a:off x="2763982" y="124691"/>
            <a:ext cx="9477309" cy="696666"/>
          </a:xfrm>
          <a:prstGeom prst="rect">
            <a:avLst/>
          </a:prstGeom>
          <a:noFill/>
        </p:spPr>
        <p:txBody>
          <a:bodyPr wrap="square" rtlCol="0">
            <a:spAutoFit/>
          </a:bodyPr>
          <a:lstStyle/>
          <a:p>
            <a:r>
              <a:rPr lang="en-GB" sz="3927" b="1" dirty="0">
                <a:solidFill>
                  <a:srgbClr val="604A7B"/>
                </a:solidFill>
              </a:rPr>
              <a:t>Types of datasets provided by </a:t>
            </a:r>
            <a:r>
              <a:rPr lang="en-GB" sz="3927" b="1" dirty="0" err="1">
                <a:solidFill>
                  <a:srgbClr val="604A7B"/>
                </a:solidFill>
              </a:rPr>
              <a:t>Nexis</a:t>
            </a:r>
            <a:r>
              <a:rPr lang="en-GB" sz="3927" b="1" dirty="0">
                <a:solidFill>
                  <a:srgbClr val="604A7B"/>
                </a:solidFill>
              </a:rPr>
              <a:t> Data+ </a:t>
            </a:r>
          </a:p>
        </p:txBody>
      </p:sp>
      <p:sp>
        <p:nvSpPr>
          <p:cNvPr id="30" name="Rectangle 29"/>
          <p:cNvSpPr/>
          <p:nvPr/>
        </p:nvSpPr>
        <p:spPr>
          <a:xfrm>
            <a:off x="416781" y="1908732"/>
            <a:ext cx="13756421" cy="1502463"/>
          </a:xfrm>
          <a:prstGeom prst="rect">
            <a:avLst/>
          </a:prstGeom>
        </p:spPr>
        <p:txBody>
          <a:bodyPr wrap="square">
            <a:spAutoFit/>
          </a:bodyPr>
          <a:lstStyle/>
          <a:p>
            <a:pPr algn="just"/>
            <a:r>
              <a:rPr lang="en-GB" sz="2291" dirty="0"/>
              <a:t>Access key trademark information including names, registration details, and expiration dates, and decode  vital copyright aspects like ownership and registration. In addition to aggregated data from 100+ IP news  titles, </a:t>
            </a:r>
            <a:r>
              <a:rPr lang="en-GB" sz="2291" dirty="0" err="1"/>
              <a:t>Nexis</a:t>
            </a:r>
            <a:r>
              <a:rPr lang="en-GB" sz="2291" dirty="0"/>
              <a:t> Data+ typically captures 55,000+ trademarks  a month, expanding on the 37M+ copyrights and  30M+ trademarks already included in the dataset.</a:t>
            </a:r>
          </a:p>
        </p:txBody>
      </p:sp>
      <p:sp>
        <p:nvSpPr>
          <p:cNvPr id="31" name="TextBox 30"/>
          <p:cNvSpPr txBox="1"/>
          <p:nvPr/>
        </p:nvSpPr>
        <p:spPr>
          <a:xfrm flipH="1">
            <a:off x="457201" y="3670143"/>
            <a:ext cx="13716002" cy="1905906"/>
          </a:xfrm>
          <a:prstGeom prst="rect">
            <a:avLst/>
          </a:prstGeom>
          <a:noFill/>
        </p:spPr>
        <p:txBody>
          <a:bodyPr wrap="square" rtlCol="0">
            <a:spAutoFit/>
          </a:bodyPr>
          <a:lstStyle/>
          <a:p>
            <a:r>
              <a:rPr lang="en-GB" sz="1964" b="1" u="sng" dirty="0"/>
              <a:t>PURPOSE:</a:t>
            </a:r>
            <a:r>
              <a:rPr lang="en-GB" sz="1964" b="1" dirty="0"/>
              <a:t> </a:t>
            </a:r>
          </a:p>
          <a:p>
            <a:endParaRPr lang="en-GB" sz="1964" dirty="0"/>
          </a:p>
          <a:p>
            <a:pPr marL="280561" indent="-280561">
              <a:buFont typeface="Wingdings" panose="05000000000000000000" pitchFamily="2" charset="2"/>
              <a:buChar char="ü"/>
            </a:pPr>
            <a:r>
              <a:rPr lang="en-GB" sz="1964" dirty="0"/>
              <a:t>Leveraging detailed trademark and copyright data significantly enhances R&amp;D and product development </a:t>
            </a:r>
          </a:p>
          <a:p>
            <a:pPr marL="280561" indent="-280561">
              <a:buFont typeface="Wingdings" panose="05000000000000000000" pitchFamily="2" charset="2"/>
              <a:buChar char="ü"/>
            </a:pPr>
            <a:r>
              <a:rPr lang="en-GB" sz="1964" dirty="0"/>
              <a:t>Helps in safeguarding the intellectual property rights</a:t>
            </a:r>
          </a:p>
          <a:p>
            <a:pPr marL="280561" indent="-280561">
              <a:buFont typeface="Wingdings" panose="05000000000000000000" pitchFamily="2" charset="2"/>
              <a:buChar char="ü"/>
            </a:pPr>
            <a:r>
              <a:rPr lang="en-GB" sz="1964" dirty="0"/>
              <a:t>Information useful for strategic decisions &amp; competitive edge</a:t>
            </a:r>
          </a:p>
          <a:p>
            <a:endParaRPr lang="en-GB" sz="1964" b="1" u="sng" dirty="0"/>
          </a:p>
        </p:txBody>
      </p:sp>
      <p:sp>
        <p:nvSpPr>
          <p:cNvPr id="32" name="Rectangle 31"/>
          <p:cNvSpPr/>
          <p:nvPr/>
        </p:nvSpPr>
        <p:spPr>
          <a:xfrm>
            <a:off x="467414" y="5847460"/>
            <a:ext cx="7419814" cy="394595"/>
          </a:xfrm>
          <a:prstGeom prst="rect">
            <a:avLst/>
          </a:prstGeom>
        </p:spPr>
        <p:txBody>
          <a:bodyPr wrap="square">
            <a:spAutoFit/>
          </a:bodyPr>
          <a:lstStyle/>
          <a:p>
            <a:r>
              <a:rPr lang="en-GB" sz="1964" b="1" u="sng" dirty="0"/>
              <a:t>Data collected from : </a:t>
            </a:r>
          </a:p>
        </p:txBody>
      </p:sp>
      <p:pic>
        <p:nvPicPr>
          <p:cNvPr id="33" name="object 2"/>
          <p:cNvPicPr/>
          <p:nvPr/>
        </p:nvPicPr>
        <p:blipFill>
          <a:blip r:embed="rId2" cstate="print"/>
          <a:stretch>
            <a:fillRect/>
          </a:stretch>
        </p:blipFill>
        <p:spPr>
          <a:xfrm>
            <a:off x="9816703" y="5190315"/>
            <a:ext cx="4849177" cy="2991615"/>
          </a:xfrm>
          <a:prstGeom prst="rect">
            <a:avLst/>
          </a:prstGeom>
        </p:spPr>
      </p:pic>
      <p:pic>
        <p:nvPicPr>
          <p:cNvPr id="24" name="object 26"/>
          <p:cNvPicPr/>
          <p:nvPr/>
        </p:nvPicPr>
        <p:blipFill>
          <a:blip r:embed="rId3" cstate="print"/>
          <a:stretch>
            <a:fillRect/>
          </a:stretch>
        </p:blipFill>
        <p:spPr>
          <a:xfrm>
            <a:off x="8198954" y="5173408"/>
            <a:ext cx="1257014" cy="1453023"/>
          </a:xfrm>
          <a:prstGeom prst="rect">
            <a:avLst/>
          </a:prstGeom>
        </p:spPr>
      </p:pic>
    </p:spTree>
    <p:extLst>
      <p:ext uri="{BB962C8B-B14F-4D97-AF65-F5344CB8AC3E}">
        <p14:creationId xmlns:p14="http://schemas.microsoft.com/office/powerpoint/2010/main" val="153653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57200" y="1246909"/>
            <a:ext cx="3678382" cy="384103"/>
          </a:xfrm>
          <a:prstGeom prst="rect">
            <a:avLst/>
          </a:prstGeom>
          <a:solidFill>
            <a:srgbClr val="CF218C"/>
          </a:solidFill>
        </p:spPr>
        <p:txBody>
          <a:bodyPr vert="horz" wrap="square" lIns="0" tIns="81049" rIns="0" bIns="0" rtlCol="0">
            <a:spAutoFit/>
          </a:bodyPr>
          <a:lstStyle/>
          <a:p>
            <a:pPr marL="77414">
              <a:spcBef>
                <a:spcPts val="638"/>
              </a:spcBef>
            </a:pPr>
            <a:r>
              <a:rPr lang="en-GB" sz="1964" b="1" spc="-57" dirty="0">
                <a:solidFill>
                  <a:srgbClr val="FFFFFF"/>
                </a:solidFill>
                <a:latin typeface="Tahoma"/>
                <a:cs typeface="Tahoma"/>
              </a:rPr>
              <a:t>4. </a:t>
            </a:r>
            <a:r>
              <a:rPr lang="en-GB" sz="1964" b="1" spc="-90" dirty="0">
                <a:solidFill>
                  <a:srgbClr val="FFFFFF"/>
                </a:solidFill>
                <a:latin typeface="Tahoma"/>
                <a:cs typeface="Tahoma"/>
              </a:rPr>
              <a:t>RISK &amp; COMPLIANCE DATA</a:t>
            </a:r>
            <a:endParaRPr sz="1964" dirty="0">
              <a:latin typeface="Tahoma"/>
              <a:cs typeface="Tahoma"/>
            </a:endParaRPr>
          </a:p>
        </p:txBody>
      </p:sp>
      <p:sp>
        <p:nvSpPr>
          <p:cNvPr id="8" name="object 8"/>
          <p:cNvSpPr txBox="1"/>
          <p:nvPr/>
        </p:nvSpPr>
        <p:spPr>
          <a:xfrm>
            <a:off x="5801096" y="5883633"/>
            <a:ext cx="8728364" cy="2732625"/>
          </a:xfrm>
          <a:prstGeom prst="rect">
            <a:avLst/>
          </a:prstGeom>
        </p:spPr>
        <p:txBody>
          <a:bodyPr vert="horz" wrap="square" lIns="0" tIns="55072" rIns="0" bIns="0" rtlCol="0">
            <a:spAutoFit/>
          </a:bodyPr>
          <a:lstStyle/>
          <a:p>
            <a:pPr marL="188598" indent="-147554">
              <a:spcBef>
                <a:spcPts val="355"/>
              </a:spcBef>
              <a:buClr>
                <a:srgbClr val="CF218C"/>
              </a:buClr>
              <a:buChar char="•"/>
              <a:tabLst>
                <a:tab pos="189119" algn="l"/>
              </a:tabLst>
            </a:pPr>
            <a:r>
              <a:rPr lang="en-GB" sz="1473" dirty="0">
                <a:latin typeface="Adobe Fan Heiti Std B" panose="020B0700000000000000" pitchFamily="34" charset="-128"/>
                <a:ea typeface="Adobe Fan Heiti Std B" panose="020B0700000000000000" pitchFamily="34" charset="-128"/>
                <a:cs typeface="Tahoma"/>
              </a:rPr>
              <a:t>International Police Most Wanted and Red Alerts</a:t>
            </a:r>
          </a:p>
          <a:p>
            <a:pPr marL="188598" indent="-147554">
              <a:spcBef>
                <a:spcPts val="355"/>
              </a:spcBef>
              <a:buClr>
                <a:srgbClr val="CF218C"/>
              </a:buClr>
              <a:buChar char="•"/>
              <a:tabLst>
                <a:tab pos="189119" algn="l"/>
              </a:tabLst>
            </a:pPr>
            <a:r>
              <a:rPr lang="en-GB" sz="1473" dirty="0">
                <a:latin typeface="Adobe Fan Heiti Std B" panose="020B0700000000000000" pitchFamily="34" charset="-128"/>
                <a:ea typeface="Adobe Fan Heiti Std B" panose="020B0700000000000000" pitchFamily="34" charset="-128"/>
                <a:cs typeface="Tahoma"/>
              </a:rPr>
              <a:t>Office of Controller of Currency—Unauthorized  Banks List</a:t>
            </a:r>
          </a:p>
          <a:p>
            <a:pPr marL="188598" indent="-147554">
              <a:spcBef>
                <a:spcPts val="355"/>
              </a:spcBef>
              <a:buClr>
                <a:srgbClr val="CF218C"/>
              </a:buClr>
              <a:buChar char="•"/>
              <a:tabLst>
                <a:tab pos="189119" algn="l"/>
              </a:tabLst>
            </a:pPr>
            <a:r>
              <a:rPr lang="en-GB" sz="1473" dirty="0">
                <a:latin typeface="Adobe Fan Heiti Std B" panose="020B0700000000000000" pitchFamily="34" charset="-128"/>
                <a:ea typeface="Adobe Fan Heiti Std B" panose="020B0700000000000000" pitchFamily="34" charset="-128"/>
                <a:cs typeface="Tahoma"/>
              </a:rPr>
              <a:t>State Department Terrorist Exclusion List</a:t>
            </a:r>
          </a:p>
          <a:p>
            <a:pPr marL="188598" indent="-147554">
              <a:spcBef>
                <a:spcPts val="355"/>
              </a:spcBef>
              <a:buClr>
                <a:srgbClr val="CF218C"/>
              </a:buClr>
              <a:buChar char="•"/>
              <a:tabLst>
                <a:tab pos="189119" algn="l"/>
              </a:tabLst>
            </a:pPr>
            <a:r>
              <a:rPr lang="en-GB" sz="1473" dirty="0">
                <a:latin typeface="Adobe Fan Heiti Std B" panose="020B0700000000000000" pitchFamily="34" charset="-128"/>
                <a:ea typeface="Adobe Fan Heiti Std B" panose="020B0700000000000000" pitchFamily="34" charset="-128"/>
                <a:cs typeface="Tahoma"/>
              </a:rPr>
              <a:t>OFAC—Specially Designated Nationals (SDN) List;  Non-SDN List, including Palestinian Legislative  Council; Enhanced Sanctioned Countries List</a:t>
            </a:r>
          </a:p>
          <a:p>
            <a:pPr marL="188598" indent="-147554">
              <a:spcBef>
                <a:spcPts val="355"/>
              </a:spcBef>
              <a:buClr>
                <a:srgbClr val="CF218C"/>
              </a:buClr>
              <a:buChar char="•"/>
              <a:tabLst>
                <a:tab pos="189119" algn="l"/>
              </a:tabLst>
            </a:pPr>
            <a:r>
              <a:rPr lang="en-GB" sz="1473" dirty="0">
                <a:latin typeface="Adobe Fan Heiti Std B" panose="020B0700000000000000" pitchFamily="34" charset="-128"/>
                <a:ea typeface="Adobe Fan Heiti Std B" panose="020B0700000000000000" pitchFamily="34" charset="-128"/>
                <a:cs typeface="Tahoma"/>
              </a:rPr>
              <a:t>U.S. Bureau of Industry and Security—Denied Persons List;   </a:t>
            </a:r>
          </a:p>
          <a:p>
            <a:pPr marL="41044">
              <a:spcBef>
                <a:spcPts val="355"/>
              </a:spcBef>
              <a:buClr>
                <a:srgbClr val="CF218C"/>
              </a:buClr>
              <a:tabLst>
                <a:tab pos="189119" algn="l"/>
              </a:tabLst>
            </a:pPr>
            <a:r>
              <a:rPr lang="en-GB" sz="1473" dirty="0">
                <a:latin typeface="Adobe Fan Heiti Std B" panose="020B0700000000000000" pitchFamily="34" charset="-128"/>
                <a:ea typeface="Adobe Fan Heiti Std B" panose="020B0700000000000000" pitchFamily="34" charset="-128"/>
                <a:cs typeface="Tahoma"/>
              </a:rPr>
              <a:t>     Unverified List; Entity List</a:t>
            </a:r>
          </a:p>
          <a:p>
            <a:pPr marL="41044">
              <a:spcBef>
                <a:spcPts val="355"/>
              </a:spcBef>
              <a:buClr>
                <a:srgbClr val="CF218C"/>
              </a:buClr>
              <a:tabLst>
                <a:tab pos="189119" algn="l"/>
              </a:tabLst>
            </a:pPr>
            <a:endParaRPr lang="en-GB" sz="1473" dirty="0">
              <a:latin typeface="Adobe Fan Heiti Std B" panose="020B0700000000000000" pitchFamily="34" charset="-128"/>
              <a:ea typeface="Adobe Fan Heiti Std B" panose="020B0700000000000000" pitchFamily="34" charset="-128"/>
              <a:cs typeface="Tahoma"/>
            </a:endParaRPr>
          </a:p>
          <a:p>
            <a:pPr marL="188598" indent="-147554">
              <a:spcBef>
                <a:spcPts val="355"/>
              </a:spcBef>
              <a:buClr>
                <a:srgbClr val="CF218C"/>
              </a:buClr>
              <a:buChar char="•"/>
              <a:tabLst>
                <a:tab pos="189119" algn="l"/>
              </a:tabLst>
            </a:pPr>
            <a:endParaRPr lang="en-GB" sz="1473" dirty="0">
              <a:latin typeface="Adobe Fan Heiti Std B" panose="020B0700000000000000" pitchFamily="34" charset="-128"/>
              <a:ea typeface="Adobe Fan Heiti Std B" panose="020B0700000000000000" pitchFamily="34" charset="-128"/>
              <a:cs typeface="Tahoma"/>
            </a:endParaRPr>
          </a:p>
          <a:p>
            <a:pPr marL="188598" indent="-147554">
              <a:spcBef>
                <a:spcPts val="355"/>
              </a:spcBef>
              <a:buClr>
                <a:srgbClr val="CF218C"/>
              </a:buClr>
              <a:buChar char="•"/>
              <a:tabLst>
                <a:tab pos="189119" algn="l"/>
              </a:tabLst>
            </a:pPr>
            <a:endParaRPr sz="1473" dirty="0">
              <a:latin typeface="Adobe Fan Heiti Std B" panose="020B0700000000000000" pitchFamily="34" charset="-128"/>
              <a:ea typeface="Adobe Fan Heiti Std B" panose="020B0700000000000000" pitchFamily="34" charset="-128"/>
              <a:cs typeface="Tahoma"/>
            </a:endParaRPr>
          </a:p>
        </p:txBody>
      </p:sp>
      <p:sp>
        <p:nvSpPr>
          <p:cNvPr id="29" name="TextBox 28"/>
          <p:cNvSpPr txBox="1"/>
          <p:nvPr/>
        </p:nvSpPr>
        <p:spPr>
          <a:xfrm>
            <a:off x="2763982" y="124691"/>
            <a:ext cx="9477309" cy="696666"/>
          </a:xfrm>
          <a:prstGeom prst="rect">
            <a:avLst/>
          </a:prstGeom>
          <a:noFill/>
        </p:spPr>
        <p:txBody>
          <a:bodyPr wrap="square" rtlCol="0">
            <a:spAutoFit/>
          </a:bodyPr>
          <a:lstStyle/>
          <a:p>
            <a:r>
              <a:rPr lang="en-GB" sz="3927" b="1" dirty="0">
                <a:solidFill>
                  <a:srgbClr val="604A7B"/>
                </a:solidFill>
              </a:rPr>
              <a:t>Types of datasets provided by </a:t>
            </a:r>
            <a:r>
              <a:rPr lang="en-GB" sz="3927" b="1" dirty="0" err="1">
                <a:solidFill>
                  <a:srgbClr val="604A7B"/>
                </a:solidFill>
              </a:rPr>
              <a:t>Nexis</a:t>
            </a:r>
            <a:r>
              <a:rPr lang="en-GB" sz="3927" b="1" dirty="0">
                <a:solidFill>
                  <a:srgbClr val="604A7B"/>
                </a:solidFill>
              </a:rPr>
              <a:t> Data+ </a:t>
            </a:r>
          </a:p>
        </p:txBody>
      </p:sp>
      <p:sp>
        <p:nvSpPr>
          <p:cNvPr id="30" name="Rectangle 29"/>
          <p:cNvSpPr/>
          <p:nvPr/>
        </p:nvSpPr>
        <p:spPr>
          <a:xfrm>
            <a:off x="416781" y="1908733"/>
            <a:ext cx="13756421" cy="1502463"/>
          </a:xfrm>
          <a:prstGeom prst="rect">
            <a:avLst/>
          </a:prstGeom>
        </p:spPr>
        <p:txBody>
          <a:bodyPr wrap="square">
            <a:spAutoFit/>
          </a:bodyPr>
          <a:lstStyle/>
          <a:p>
            <a:pPr algn="just"/>
            <a:r>
              <a:rPr lang="en-GB" sz="2291" dirty="0"/>
              <a:t>Features datasets aligned with  best practice for third-party risk management and  regulatory compliance, such as 1.5 million profiles  of politically exposed persons (PEPs), their family members, and close associates from 240 countries or  territories. In addition, available data covers 1,400+  sources of domestic and global sanctions, watch lists  and blacklists ranging from white collar crimes to  crimes against humanity. </a:t>
            </a:r>
          </a:p>
        </p:txBody>
      </p:sp>
      <p:sp>
        <p:nvSpPr>
          <p:cNvPr id="31" name="TextBox 30"/>
          <p:cNvSpPr txBox="1"/>
          <p:nvPr/>
        </p:nvSpPr>
        <p:spPr>
          <a:xfrm flipH="1">
            <a:off x="457201" y="3670143"/>
            <a:ext cx="13716002" cy="2208169"/>
          </a:xfrm>
          <a:prstGeom prst="rect">
            <a:avLst/>
          </a:prstGeom>
          <a:noFill/>
        </p:spPr>
        <p:txBody>
          <a:bodyPr wrap="square" rtlCol="0">
            <a:spAutoFit/>
          </a:bodyPr>
          <a:lstStyle/>
          <a:p>
            <a:r>
              <a:rPr lang="en-GB" sz="1964" b="1" u="sng" dirty="0"/>
              <a:t>PURPOSE:</a:t>
            </a:r>
            <a:r>
              <a:rPr lang="en-GB" sz="1964" b="1" dirty="0"/>
              <a:t> </a:t>
            </a:r>
          </a:p>
          <a:p>
            <a:endParaRPr lang="en-GB" sz="1964" dirty="0"/>
          </a:p>
          <a:p>
            <a:pPr marL="280561" indent="-280561">
              <a:buFont typeface="Wingdings" panose="05000000000000000000" pitchFamily="2" charset="2"/>
              <a:buChar char="ü"/>
            </a:pPr>
            <a:r>
              <a:rPr lang="en-GB" sz="1964" dirty="0"/>
              <a:t>Helps you establish agile,  proactive strategies that align with regulators’ and  stakeholders’ expectations.</a:t>
            </a:r>
          </a:p>
          <a:p>
            <a:pPr marL="280561" indent="-280561">
              <a:buFont typeface="Wingdings" panose="05000000000000000000" pitchFamily="2" charset="2"/>
              <a:buChar char="ü"/>
            </a:pPr>
            <a:r>
              <a:rPr lang="en-GB" sz="1964" dirty="0"/>
              <a:t>Enriched visibility that supports risk-based due  diligence and compliance with other international  regulatory standards.</a:t>
            </a:r>
          </a:p>
          <a:p>
            <a:pPr marL="280561" indent="-280561">
              <a:buFont typeface="Wingdings" panose="05000000000000000000" pitchFamily="2" charset="2"/>
              <a:buChar char="ü"/>
            </a:pPr>
            <a:r>
              <a:rPr lang="en-GB" sz="1964" dirty="0"/>
              <a:t>Using historical  analysis to spot red flags related to potential partners  or transactions or pattern identification to reveal  emerging regulatory trends.</a:t>
            </a:r>
          </a:p>
          <a:p>
            <a:endParaRPr lang="en-GB" sz="1964" b="1" u="sng" dirty="0"/>
          </a:p>
        </p:txBody>
      </p:sp>
      <p:sp>
        <p:nvSpPr>
          <p:cNvPr id="32" name="Rectangle 31"/>
          <p:cNvSpPr/>
          <p:nvPr/>
        </p:nvSpPr>
        <p:spPr>
          <a:xfrm>
            <a:off x="467414" y="5847460"/>
            <a:ext cx="7419814" cy="394595"/>
          </a:xfrm>
          <a:prstGeom prst="rect">
            <a:avLst/>
          </a:prstGeom>
        </p:spPr>
        <p:txBody>
          <a:bodyPr wrap="square">
            <a:spAutoFit/>
          </a:bodyPr>
          <a:lstStyle/>
          <a:p>
            <a:r>
              <a:rPr lang="en-GB" sz="1964" b="1" u="sng" dirty="0"/>
              <a:t>Examples of lists from where the data is collected:</a:t>
            </a:r>
          </a:p>
        </p:txBody>
      </p:sp>
      <p:pic>
        <p:nvPicPr>
          <p:cNvPr id="33" name="object 2"/>
          <p:cNvPicPr/>
          <p:nvPr/>
        </p:nvPicPr>
        <p:blipFill>
          <a:blip r:embed="rId2" cstate="print"/>
          <a:stretch>
            <a:fillRect/>
          </a:stretch>
        </p:blipFill>
        <p:spPr>
          <a:xfrm>
            <a:off x="9816703" y="5190315"/>
            <a:ext cx="4849177" cy="2991615"/>
          </a:xfrm>
          <a:prstGeom prst="rect">
            <a:avLst/>
          </a:prstGeom>
        </p:spPr>
      </p:pic>
      <p:pic>
        <p:nvPicPr>
          <p:cNvPr id="10" name="object 6"/>
          <p:cNvPicPr/>
          <p:nvPr/>
        </p:nvPicPr>
        <p:blipFill>
          <a:blip r:embed="rId3" cstate="print"/>
          <a:stretch>
            <a:fillRect/>
          </a:stretch>
        </p:blipFill>
        <p:spPr>
          <a:xfrm>
            <a:off x="12552218" y="639388"/>
            <a:ext cx="1116254" cy="1130443"/>
          </a:xfrm>
          <a:prstGeom prst="rect">
            <a:avLst/>
          </a:prstGeom>
        </p:spPr>
      </p:pic>
    </p:spTree>
    <p:extLst>
      <p:ext uri="{BB962C8B-B14F-4D97-AF65-F5344CB8AC3E}">
        <p14:creationId xmlns:p14="http://schemas.microsoft.com/office/powerpoint/2010/main" val="2759578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794790"/>
          </a:xfrm>
          <a:prstGeom prst="rect">
            <a:avLst/>
          </a:prstGeom>
          <a:solidFill>
            <a:srgbClr val="FBFAFF"/>
          </a:solidFill>
          <a:ln/>
        </p:spPr>
      </p:sp>
      <p:sp>
        <p:nvSpPr>
          <p:cNvPr id="4" name="Text 2"/>
          <p:cNvSpPr/>
          <p:nvPr/>
        </p:nvSpPr>
        <p:spPr>
          <a:xfrm>
            <a:off x="989648" y="590341"/>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Data Models: The Four Pillars of LexisNexis</a:t>
            </a:r>
            <a:endParaRPr lang="en-US" sz="5195" dirty="0"/>
          </a:p>
        </p:txBody>
      </p:sp>
      <p:sp>
        <p:nvSpPr>
          <p:cNvPr id="5" name="Shape 3"/>
          <p:cNvSpPr/>
          <p:nvPr/>
        </p:nvSpPr>
        <p:spPr>
          <a:xfrm>
            <a:off x="989648" y="3064460"/>
            <a:ext cx="593765" cy="593765"/>
          </a:xfrm>
          <a:prstGeom prst="roundRect">
            <a:avLst>
              <a:gd name="adj" fmla="val 26670"/>
            </a:avLst>
          </a:prstGeom>
          <a:solidFill>
            <a:srgbClr val="DED6FF"/>
          </a:solidFill>
          <a:ln/>
        </p:spPr>
      </p:sp>
      <p:sp>
        <p:nvSpPr>
          <p:cNvPr id="6" name="Text 4"/>
          <p:cNvSpPr/>
          <p:nvPr/>
        </p:nvSpPr>
        <p:spPr>
          <a:xfrm>
            <a:off x="1198245" y="3163401"/>
            <a:ext cx="17657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1</a:t>
            </a:r>
            <a:endParaRPr lang="en-US" sz="3117" dirty="0"/>
          </a:p>
        </p:txBody>
      </p:sp>
      <p:sp>
        <p:nvSpPr>
          <p:cNvPr id="7" name="Text 5"/>
          <p:cNvSpPr/>
          <p:nvPr/>
        </p:nvSpPr>
        <p:spPr>
          <a:xfrm>
            <a:off x="1847255" y="3064460"/>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Acquisition</a:t>
            </a:r>
            <a:endParaRPr lang="en-US" sz="2598" dirty="0"/>
          </a:p>
        </p:txBody>
      </p:sp>
      <p:sp>
        <p:nvSpPr>
          <p:cNvPr id="8" name="Text 6"/>
          <p:cNvSpPr/>
          <p:nvPr/>
        </p:nvSpPr>
        <p:spPr>
          <a:xfrm>
            <a:off x="1847255" y="3635126"/>
            <a:ext cx="5336024"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Prioritizing diverse data sources, continuous data ingestion, and robust updating mechanisms to ensure data relevance and accuracy.</a:t>
            </a:r>
            <a:endParaRPr lang="en-US" sz="2078" dirty="0"/>
          </a:p>
        </p:txBody>
      </p:sp>
      <p:sp>
        <p:nvSpPr>
          <p:cNvPr id="9" name="Shape 7"/>
          <p:cNvSpPr/>
          <p:nvPr/>
        </p:nvSpPr>
        <p:spPr>
          <a:xfrm>
            <a:off x="7447121" y="3064460"/>
            <a:ext cx="593765" cy="593765"/>
          </a:xfrm>
          <a:prstGeom prst="roundRect">
            <a:avLst>
              <a:gd name="adj" fmla="val 26670"/>
            </a:avLst>
          </a:prstGeom>
          <a:solidFill>
            <a:srgbClr val="DED6FF"/>
          </a:solidFill>
          <a:ln/>
        </p:spPr>
      </p:sp>
      <p:sp>
        <p:nvSpPr>
          <p:cNvPr id="10" name="Text 8"/>
          <p:cNvSpPr/>
          <p:nvPr/>
        </p:nvSpPr>
        <p:spPr>
          <a:xfrm>
            <a:off x="7622024" y="3163401"/>
            <a:ext cx="24384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2</a:t>
            </a:r>
            <a:endParaRPr lang="en-US" sz="3117" dirty="0"/>
          </a:p>
        </p:txBody>
      </p:sp>
      <p:sp>
        <p:nvSpPr>
          <p:cNvPr id="11" name="Text 9"/>
          <p:cNvSpPr/>
          <p:nvPr/>
        </p:nvSpPr>
        <p:spPr>
          <a:xfrm>
            <a:off x="8304728" y="3064460"/>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Storage</a:t>
            </a:r>
            <a:endParaRPr lang="en-US" sz="2598" dirty="0"/>
          </a:p>
        </p:txBody>
      </p:sp>
      <p:sp>
        <p:nvSpPr>
          <p:cNvPr id="12" name="Text 10"/>
          <p:cNvSpPr/>
          <p:nvPr/>
        </p:nvSpPr>
        <p:spPr>
          <a:xfrm>
            <a:off x="8304728" y="3635126"/>
            <a:ext cx="5336024"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Implementing hybrid storage solutions that combine relational and non-relational databases for optimal performance and flexibility.</a:t>
            </a:r>
            <a:endParaRPr lang="en-US" sz="2078" dirty="0"/>
          </a:p>
        </p:txBody>
      </p:sp>
      <p:sp>
        <p:nvSpPr>
          <p:cNvPr id="13" name="Shape 11"/>
          <p:cNvSpPr/>
          <p:nvPr/>
        </p:nvSpPr>
        <p:spPr>
          <a:xfrm>
            <a:off x="989648" y="5779323"/>
            <a:ext cx="593765" cy="593765"/>
          </a:xfrm>
          <a:prstGeom prst="roundRect">
            <a:avLst>
              <a:gd name="adj" fmla="val 26670"/>
            </a:avLst>
          </a:prstGeom>
          <a:solidFill>
            <a:srgbClr val="DED6FF"/>
          </a:solidFill>
          <a:ln/>
        </p:spPr>
      </p:sp>
      <p:sp>
        <p:nvSpPr>
          <p:cNvPr id="14" name="Text 12"/>
          <p:cNvSpPr/>
          <p:nvPr/>
        </p:nvSpPr>
        <p:spPr>
          <a:xfrm>
            <a:off x="1164550" y="5878264"/>
            <a:ext cx="24384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3</a:t>
            </a:r>
            <a:endParaRPr lang="en-US" sz="3117" dirty="0"/>
          </a:p>
        </p:txBody>
      </p:sp>
      <p:sp>
        <p:nvSpPr>
          <p:cNvPr id="15" name="Text 13"/>
          <p:cNvSpPr/>
          <p:nvPr/>
        </p:nvSpPr>
        <p:spPr>
          <a:xfrm>
            <a:off x="1847255" y="5779323"/>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Processing</a:t>
            </a:r>
            <a:endParaRPr lang="en-US" sz="2598" dirty="0"/>
          </a:p>
        </p:txBody>
      </p:sp>
      <p:sp>
        <p:nvSpPr>
          <p:cNvPr id="16" name="Text 14"/>
          <p:cNvSpPr/>
          <p:nvPr/>
        </p:nvSpPr>
        <p:spPr>
          <a:xfrm>
            <a:off x="1847255" y="6349989"/>
            <a:ext cx="5336024"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Utilizing distributed processing frameworks and advanced techniques to ensure data quality and consistency.</a:t>
            </a:r>
            <a:endParaRPr lang="en-US" sz="2078" dirty="0"/>
          </a:p>
        </p:txBody>
      </p:sp>
      <p:sp>
        <p:nvSpPr>
          <p:cNvPr id="17" name="Shape 15"/>
          <p:cNvSpPr/>
          <p:nvPr/>
        </p:nvSpPr>
        <p:spPr>
          <a:xfrm>
            <a:off x="7447121" y="5779323"/>
            <a:ext cx="593765" cy="593765"/>
          </a:xfrm>
          <a:prstGeom prst="roundRect">
            <a:avLst>
              <a:gd name="adj" fmla="val 26670"/>
            </a:avLst>
          </a:prstGeom>
          <a:solidFill>
            <a:srgbClr val="DED6FF"/>
          </a:solidFill>
          <a:ln/>
        </p:spPr>
      </p:sp>
      <p:sp>
        <p:nvSpPr>
          <p:cNvPr id="18" name="Text 16"/>
          <p:cNvSpPr/>
          <p:nvPr/>
        </p:nvSpPr>
        <p:spPr>
          <a:xfrm>
            <a:off x="7628215" y="5878264"/>
            <a:ext cx="231577"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4</a:t>
            </a:r>
            <a:endParaRPr lang="en-US" sz="3117" dirty="0"/>
          </a:p>
        </p:txBody>
      </p:sp>
      <p:sp>
        <p:nvSpPr>
          <p:cNvPr id="19" name="Text 17"/>
          <p:cNvSpPr/>
          <p:nvPr/>
        </p:nvSpPr>
        <p:spPr>
          <a:xfrm>
            <a:off x="8304728" y="5779323"/>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Presentation</a:t>
            </a:r>
            <a:endParaRPr lang="en-US" sz="2598" dirty="0"/>
          </a:p>
        </p:txBody>
      </p:sp>
      <p:sp>
        <p:nvSpPr>
          <p:cNvPr id="20" name="Text 18"/>
          <p:cNvSpPr/>
          <p:nvPr/>
        </p:nvSpPr>
        <p:spPr>
          <a:xfrm>
            <a:off x="8304728" y="6349989"/>
            <a:ext cx="5336024"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Focusing on user-friendly interfaces, customizable dashboards, and real-time data visualization to facilitate effective data interaction and insight generation.</a:t>
            </a:r>
            <a:endParaRPr lang="en-US" sz="207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989648" y="976670"/>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The Business of Data: Revenue Model and Success Factors</a:t>
            </a:r>
            <a:endParaRPr lang="en-US" sz="5195" dirty="0"/>
          </a:p>
        </p:txBody>
      </p:sp>
      <p:sp>
        <p:nvSpPr>
          <p:cNvPr id="5" name="Shape 3"/>
          <p:cNvSpPr/>
          <p:nvPr/>
        </p:nvSpPr>
        <p:spPr>
          <a:xfrm>
            <a:off x="989648" y="3153966"/>
            <a:ext cx="12649795" cy="727829"/>
          </a:xfrm>
          <a:prstGeom prst="rect">
            <a:avLst/>
          </a:prstGeom>
          <a:solidFill>
            <a:srgbClr val="DED6FF"/>
          </a:solidFill>
          <a:ln/>
        </p:spPr>
      </p:sp>
      <p:sp>
        <p:nvSpPr>
          <p:cNvPr id="6" name="Text 4"/>
          <p:cNvSpPr/>
          <p:nvPr/>
        </p:nvSpPr>
        <p:spPr>
          <a:xfrm>
            <a:off x="1254919" y="3319939"/>
            <a:ext cx="3684627" cy="395883"/>
          </a:xfrm>
          <a:prstGeom prst="rect">
            <a:avLst/>
          </a:prstGeom>
          <a:noFill/>
          <a:ln/>
        </p:spPr>
        <p:txBody>
          <a:bodyPr wrap="non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Business Model</a:t>
            </a:r>
            <a:endParaRPr lang="en-US" sz="2078" dirty="0"/>
          </a:p>
        </p:txBody>
      </p:sp>
      <p:sp>
        <p:nvSpPr>
          <p:cNvPr id="7" name="Text 5"/>
          <p:cNvSpPr/>
          <p:nvPr/>
        </p:nvSpPr>
        <p:spPr>
          <a:xfrm>
            <a:off x="5474851" y="3319939"/>
            <a:ext cx="3680817" cy="395883"/>
          </a:xfrm>
          <a:prstGeom prst="rect">
            <a:avLst/>
          </a:prstGeom>
          <a:noFill/>
          <a:ln/>
        </p:spPr>
        <p:txBody>
          <a:bodyPr wrap="non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Revenue Streams</a:t>
            </a:r>
            <a:endParaRPr lang="en-US" sz="2078" dirty="0"/>
          </a:p>
        </p:txBody>
      </p:sp>
      <p:sp>
        <p:nvSpPr>
          <p:cNvPr id="8" name="Text 6"/>
          <p:cNvSpPr/>
          <p:nvPr/>
        </p:nvSpPr>
        <p:spPr>
          <a:xfrm>
            <a:off x="9690973" y="3319939"/>
            <a:ext cx="3684627" cy="395883"/>
          </a:xfrm>
          <a:prstGeom prst="rect">
            <a:avLst/>
          </a:prstGeom>
          <a:noFill/>
          <a:ln/>
        </p:spPr>
        <p:txBody>
          <a:bodyPr wrap="non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Success Factors</a:t>
            </a:r>
            <a:endParaRPr lang="en-US" sz="2078" dirty="0"/>
          </a:p>
        </p:txBody>
      </p:sp>
      <p:sp>
        <p:nvSpPr>
          <p:cNvPr id="9" name="Text 7"/>
          <p:cNvSpPr/>
          <p:nvPr/>
        </p:nvSpPr>
        <p:spPr>
          <a:xfrm>
            <a:off x="1254919" y="4047768"/>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Subscription-based access to databases</a:t>
            </a:r>
            <a:endParaRPr lang="en-US" sz="2078" dirty="0"/>
          </a:p>
        </p:txBody>
      </p:sp>
      <p:sp>
        <p:nvSpPr>
          <p:cNvPr id="10" name="Text 8"/>
          <p:cNvSpPr/>
          <p:nvPr/>
        </p:nvSpPr>
        <p:spPr>
          <a:xfrm>
            <a:off x="5474851" y="4047768"/>
            <a:ext cx="368081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Subscriptions from individual and corporate users</a:t>
            </a:r>
            <a:endParaRPr lang="en-US" sz="2078" dirty="0"/>
          </a:p>
        </p:txBody>
      </p:sp>
      <p:sp>
        <p:nvSpPr>
          <p:cNvPr id="11" name="Text 9"/>
          <p:cNvSpPr/>
          <p:nvPr/>
        </p:nvSpPr>
        <p:spPr>
          <a:xfrm>
            <a:off x="9690973" y="4047768"/>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Comprehensive data coverage</a:t>
            </a:r>
            <a:endParaRPr lang="en-US" sz="2078" dirty="0"/>
          </a:p>
        </p:txBody>
      </p:sp>
      <p:sp>
        <p:nvSpPr>
          <p:cNvPr id="12" name="Shape 10"/>
          <p:cNvSpPr/>
          <p:nvPr/>
        </p:nvSpPr>
        <p:spPr>
          <a:xfrm>
            <a:off x="989648" y="5005507"/>
            <a:ext cx="12649795" cy="1123712"/>
          </a:xfrm>
          <a:prstGeom prst="rect">
            <a:avLst/>
          </a:prstGeom>
          <a:solidFill>
            <a:srgbClr val="DED6FF"/>
          </a:solidFill>
          <a:ln/>
        </p:spPr>
      </p:sp>
      <p:sp>
        <p:nvSpPr>
          <p:cNvPr id="13" name="Text 11"/>
          <p:cNvSpPr/>
          <p:nvPr/>
        </p:nvSpPr>
        <p:spPr>
          <a:xfrm>
            <a:off x="1254919" y="5171480"/>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Licensing of data and API access</a:t>
            </a:r>
            <a:endParaRPr lang="en-US" sz="2078" dirty="0"/>
          </a:p>
        </p:txBody>
      </p:sp>
      <p:sp>
        <p:nvSpPr>
          <p:cNvPr id="14" name="Text 12"/>
          <p:cNvSpPr/>
          <p:nvPr/>
        </p:nvSpPr>
        <p:spPr>
          <a:xfrm>
            <a:off x="5474851" y="5171480"/>
            <a:ext cx="368081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Licensing fees from businesses</a:t>
            </a:r>
            <a:endParaRPr lang="en-US" sz="2078" dirty="0"/>
          </a:p>
        </p:txBody>
      </p:sp>
      <p:sp>
        <p:nvSpPr>
          <p:cNvPr id="15" name="Text 13"/>
          <p:cNvSpPr/>
          <p:nvPr/>
        </p:nvSpPr>
        <p:spPr>
          <a:xfrm>
            <a:off x="9690973" y="5171480"/>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Advanced analytics capabilities</a:t>
            </a:r>
            <a:endParaRPr lang="en-US" sz="2078" dirty="0"/>
          </a:p>
        </p:txBody>
      </p:sp>
      <p:sp>
        <p:nvSpPr>
          <p:cNvPr id="16" name="Text 14"/>
          <p:cNvSpPr/>
          <p:nvPr/>
        </p:nvSpPr>
        <p:spPr>
          <a:xfrm>
            <a:off x="1254919" y="6295192"/>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Provision of custom data solutions and consulting</a:t>
            </a:r>
            <a:endParaRPr lang="en-US" sz="2078" dirty="0"/>
          </a:p>
        </p:txBody>
      </p:sp>
      <p:sp>
        <p:nvSpPr>
          <p:cNvPr id="17" name="Text 15"/>
          <p:cNvSpPr/>
          <p:nvPr/>
        </p:nvSpPr>
        <p:spPr>
          <a:xfrm>
            <a:off x="5474851" y="6295192"/>
            <a:ext cx="368081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Revenue from tailored services</a:t>
            </a:r>
            <a:endParaRPr lang="en-US" sz="2078" dirty="0"/>
          </a:p>
        </p:txBody>
      </p:sp>
      <p:sp>
        <p:nvSpPr>
          <p:cNvPr id="18" name="Text 16"/>
          <p:cNvSpPr/>
          <p:nvPr/>
        </p:nvSpPr>
        <p:spPr>
          <a:xfrm>
            <a:off x="9690973" y="6295192"/>
            <a:ext cx="3684627"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Strong market trust and reputation</a:t>
            </a:r>
            <a:endParaRPr lang="en-US" sz="207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37458"/>
          </a:xfrm>
          <a:prstGeom prst="rect">
            <a:avLst/>
          </a:prstGeom>
          <a:solidFill>
            <a:srgbClr val="FBFAFF"/>
          </a:solidFill>
          <a:ln/>
        </p:spPr>
      </p:sp>
      <p:sp>
        <p:nvSpPr>
          <p:cNvPr id="4" name="Text 2"/>
          <p:cNvSpPr/>
          <p:nvPr/>
        </p:nvSpPr>
        <p:spPr>
          <a:xfrm>
            <a:off x="888050" y="471810"/>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Bahnschrift SemiBold" panose="020B0502040204020203" pitchFamily="34" charset="0"/>
                <a:ea typeface="Libre Baskerville" pitchFamily="34" charset="-122"/>
                <a:cs typeface="Libre Baskerville" pitchFamily="34" charset="-120"/>
              </a:rPr>
              <a:t>Analyzing Success: Strengths, Weaknesses, and Recommendations</a:t>
            </a:r>
            <a:endParaRPr lang="en-US" sz="5195" dirty="0">
              <a:latin typeface="Bahnschrift SemiBold" panose="020B0502040204020203" pitchFamily="34" charset="0"/>
            </a:endParaRPr>
          </a:p>
        </p:txBody>
      </p:sp>
      <p:sp>
        <p:nvSpPr>
          <p:cNvPr id="5" name="Text 3"/>
          <p:cNvSpPr/>
          <p:nvPr/>
        </p:nvSpPr>
        <p:spPr>
          <a:xfrm>
            <a:off x="888050" y="2583086"/>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Bahnschrift SemiBold" panose="020B0502040204020203" pitchFamily="34" charset="0"/>
                <a:ea typeface="Libre Baskerville" pitchFamily="34" charset="-122"/>
                <a:cs typeface="Libre Baskerville" pitchFamily="34" charset="-120"/>
              </a:rPr>
              <a:t>Strengths</a:t>
            </a:r>
            <a:endParaRPr lang="en-US" sz="2598" dirty="0">
              <a:latin typeface="Bahnschrift SemiBold" panose="020B0502040204020203" pitchFamily="34" charset="0"/>
            </a:endParaRPr>
          </a:p>
        </p:txBody>
      </p:sp>
      <p:sp>
        <p:nvSpPr>
          <p:cNvPr id="6" name="Text 4"/>
          <p:cNvSpPr/>
          <p:nvPr/>
        </p:nvSpPr>
        <p:spPr>
          <a:xfrm>
            <a:off x="874357" y="3200157"/>
            <a:ext cx="3787259" cy="1979414"/>
          </a:xfrm>
          <a:prstGeom prst="rect">
            <a:avLst/>
          </a:prstGeom>
          <a:noFill/>
          <a:ln/>
        </p:spPr>
        <p:txBody>
          <a:bodyPr wrap="square" rtlCol="0" anchor="t"/>
          <a:lstStyle/>
          <a:p>
            <a:pPr marL="342900" indent="-342900">
              <a:lnSpc>
                <a:spcPts val="3117"/>
              </a:lnSpc>
              <a:buFont typeface="Arial" panose="020B0604020202020204" pitchFamily="34" charset="0"/>
              <a:buChar char="•"/>
            </a:pPr>
            <a:r>
              <a:rPr lang="en-US" sz="2078" dirty="0"/>
              <a:t>Comprehensive databases.</a:t>
            </a:r>
          </a:p>
          <a:p>
            <a:pPr marL="342900" indent="-342900">
              <a:lnSpc>
                <a:spcPts val="3117"/>
              </a:lnSpc>
              <a:buFont typeface="Arial" panose="020B0604020202020204" pitchFamily="34" charset="0"/>
              <a:buChar char="•"/>
            </a:pPr>
            <a:r>
              <a:rPr lang="en-US" sz="2078" dirty="0"/>
              <a:t>Advanced AI and machine learning.</a:t>
            </a:r>
          </a:p>
          <a:p>
            <a:pPr marL="342900" indent="-342900">
              <a:lnSpc>
                <a:spcPts val="3117"/>
              </a:lnSpc>
              <a:buFont typeface="Arial" panose="020B0604020202020204" pitchFamily="34" charset="0"/>
              <a:buChar char="•"/>
            </a:pPr>
            <a:r>
              <a:rPr lang="en-US" sz="2078" dirty="0"/>
              <a:t>Trusted brand.</a:t>
            </a:r>
          </a:p>
          <a:p>
            <a:pPr marL="342900" indent="-342900">
              <a:lnSpc>
                <a:spcPts val="3117"/>
              </a:lnSpc>
              <a:buFont typeface="Arial" panose="020B0604020202020204" pitchFamily="34" charset="0"/>
              <a:buChar char="•"/>
            </a:pPr>
            <a:r>
              <a:rPr lang="en-US" sz="2078" dirty="0"/>
              <a:t>Global reach.</a:t>
            </a:r>
          </a:p>
          <a:p>
            <a:pPr marL="342900" indent="-342900">
              <a:lnSpc>
                <a:spcPts val="3117"/>
              </a:lnSpc>
              <a:buFont typeface="Arial" panose="020B0604020202020204" pitchFamily="34" charset="0"/>
              <a:buChar char="•"/>
            </a:pPr>
            <a:r>
              <a:rPr lang="en-US" sz="2078" dirty="0"/>
              <a:t>User-friendly platforms.</a:t>
            </a:r>
          </a:p>
          <a:p>
            <a:pPr marL="342900" indent="-342900">
              <a:lnSpc>
                <a:spcPts val="3117"/>
              </a:lnSpc>
              <a:buFont typeface="Arial" panose="020B0604020202020204" pitchFamily="34" charset="0"/>
              <a:buChar char="•"/>
            </a:pPr>
            <a:r>
              <a:rPr lang="en-US" sz="2078" dirty="0"/>
              <a:t>Diverse clientele.</a:t>
            </a:r>
          </a:p>
          <a:p>
            <a:pPr marL="342900" indent="-342900">
              <a:lnSpc>
                <a:spcPts val="3117"/>
              </a:lnSpc>
              <a:buFont typeface="Arial" panose="020B0604020202020204" pitchFamily="34" charset="0"/>
              <a:buChar char="•"/>
            </a:pPr>
            <a:r>
              <a:rPr lang="en-US" sz="2078" dirty="0"/>
              <a:t>Maintains leaderships in the data and analytics industry.</a:t>
            </a:r>
          </a:p>
        </p:txBody>
      </p:sp>
      <p:sp>
        <p:nvSpPr>
          <p:cNvPr id="7" name="Text 5"/>
          <p:cNvSpPr/>
          <p:nvPr/>
        </p:nvSpPr>
        <p:spPr>
          <a:xfrm>
            <a:off x="5326819" y="2583086"/>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Bahnschrift SemiBold" panose="020B0502040204020203" pitchFamily="34" charset="0"/>
                <a:ea typeface="Libre Baskerville" pitchFamily="34" charset="-122"/>
                <a:cs typeface="Libre Baskerville" pitchFamily="34" charset="-120"/>
              </a:rPr>
              <a:t>Weaknesses</a:t>
            </a:r>
            <a:endParaRPr lang="en-US" sz="2598" dirty="0">
              <a:latin typeface="Bahnschrift SemiBold" panose="020B0502040204020203" pitchFamily="34" charset="0"/>
            </a:endParaRPr>
          </a:p>
        </p:txBody>
      </p:sp>
      <p:sp>
        <p:nvSpPr>
          <p:cNvPr id="8" name="Text 6"/>
          <p:cNvSpPr/>
          <p:nvPr/>
        </p:nvSpPr>
        <p:spPr>
          <a:xfrm>
            <a:off x="5319972" y="3200157"/>
            <a:ext cx="3787259" cy="1979414"/>
          </a:xfrm>
          <a:prstGeom prst="rect">
            <a:avLst/>
          </a:prstGeom>
          <a:noFill/>
          <a:ln/>
        </p:spPr>
        <p:txBody>
          <a:bodyPr wrap="square" rtlCol="0" anchor="t"/>
          <a:lstStyle/>
          <a:p>
            <a:pPr marL="342900" indent="-342900">
              <a:lnSpc>
                <a:spcPts val="3117"/>
              </a:lnSpc>
              <a:buFont typeface="Arial" panose="020B0604020202020204" pitchFamily="34" charset="0"/>
              <a:buChar char="•"/>
            </a:pPr>
            <a:r>
              <a:rPr lang="en-US" sz="2078" dirty="0"/>
              <a:t>High subscription costs.</a:t>
            </a:r>
          </a:p>
          <a:p>
            <a:pPr marL="342900" indent="-342900">
              <a:lnSpc>
                <a:spcPts val="3117"/>
              </a:lnSpc>
              <a:buFont typeface="Arial" panose="020B0604020202020204" pitchFamily="34" charset="0"/>
              <a:buChar char="•"/>
            </a:pPr>
            <a:r>
              <a:rPr lang="en-US" sz="2078" dirty="0"/>
              <a:t>Dependency on subscription revenue.</a:t>
            </a:r>
          </a:p>
          <a:p>
            <a:pPr marL="342900" indent="-342900">
              <a:lnSpc>
                <a:spcPts val="3117"/>
              </a:lnSpc>
              <a:buFont typeface="Arial" panose="020B0604020202020204" pitchFamily="34" charset="0"/>
              <a:buChar char="•"/>
            </a:pPr>
            <a:r>
              <a:rPr lang="en-US" sz="2078" dirty="0"/>
              <a:t>Data privacy and management challenges.</a:t>
            </a:r>
          </a:p>
          <a:p>
            <a:pPr marL="342900" indent="-342900">
              <a:lnSpc>
                <a:spcPts val="3117"/>
              </a:lnSpc>
              <a:buFont typeface="Arial" panose="020B0604020202020204" pitchFamily="34" charset="0"/>
              <a:buChar char="•"/>
            </a:pPr>
            <a:r>
              <a:rPr lang="en-US" sz="2078" dirty="0"/>
              <a:t>Integration complexities with other systems.</a:t>
            </a:r>
          </a:p>
          <a:p>
            <a:pPr marL="342900" indent="-342900">
              <a:lnSpc>
                <a:spcPts val="3117"/>
              </a:lnSpc>
              <a:buFont typeface="Arial" panose="020B0604020202020204" pitchFamily="34" charset="0"/>
              <a:buChar char="•"/>
            </a:pPr>
            <a:r>
              <a:rPr lang="en-US" sz="2078" dirty="0"/>
              <a:t>Intense competition from various data providers.</a:t>
            </a:r>
          </a:p>
          <a:p>
            <a:pPr marL="342900" indent="-342900">
              <a:lnSpc>
                <a:spcPts val="3117"/>
              </a:lnSpc>
              <a:buFont typeface="Arial" panose="020B0604020202020204" pitchFamily="34" charset="0"/>
              <a:buChar char="•"/>
            </a:pPr>
            <a:r>
              <a:rPr lang="en-US" sz="2078" dirty="0"/>
              <a:t>Market position pressures despite established presence.</a:t>
            </a:r>
          </a:p>
        </p:txBody>
      </p:sp>
      <p:sp>
        <p:nvSpPr>
          <p:cNvPr id="9" name="Text 7"/>
          <p:cNvSpPr/>
          <p:nvPr/>
        </p:nvSpPr>
        <p:spPr>
          <a:xfrm>
            <a:off x="9765588" y="2583086"/>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Bahnschrift SemiBold" panose="020B0502040204020203" pitchFamily="34" charset="0"/>
                <a:ea typeface="Libre Baskerville" pitchFamily="34" charset="-122"/>
                <a:cs typeface="Libre Baskerville" pitchFamily="34" charset="-120"/>
              </a:rPr>
              <a:t>Recommendations</a:t>
            </a:r>
            <a:endParaRPr lang="en-US" sz="2598" dirty="0">
              <a:latin typeface="Bahnschrift SemiBold" panose="020B0502040204020203" pitchFamily="34" charset="0"/>
            </a:endParaRPr>
          </a:p>
        </p:txBody>
      </p:sp>
      <p:sp>
        <p:nvSpPr>
          <p:cNvPr id="10" name="Text 8"/>
          <p:cNvSpPr/>
          <p:nvPr/>
        </p:nvSpPr>
        <p:spPr>
          <a:xfrm>
            <a:off x="9751896" y="3200157"/>
            <a:ext cx="3787259" cy="3562945"/>
          </a:xfrm>
          <a:prstGeom prst="rect">
            <a:avLst/>
          </a:prstGeom>
          <a:noFill/>
          <a:ln/>
        </p:spPr>
        <p:txBody>
          <a:bodyPr wrap="square" rtlCol="0" anchor="t"/>
          <a:lstStyle/>
          <a:p>
            <a:pPr marL="342900" indent="-342900">
              <a:lnSpc>
                <a:spcPts val="3117"/>
              </a:lnSpc>
              <a:buFont typeface="Arial" panose="020B0604020202020204" pitchFamily="34" charset="0"/>
              <a:buChar char="•"/>
            </a:pPr>
            <a:r>
              <a:rPr lang="en-US" sz="2078" dirty="0"/>
              <a:t>Expand affordable subscription options.</a:t>
            </a:r>
          </a:p>
          <a:p>
            <a:pPr marL="342900" indent="-342900">
              <a:lnSpc>
                <a:spcPts val="3117"/>
              </a:lnSpc>
              <a:buFont typeface="Arial" panose="020B0604020202020204" pitchFamily="34" charset="0"/>
              <a:buChar char="•"/>
            </a:pPr>
            <a:r>
              <a:rPr lang="en-US" sz="2078" dirty="0"/>
              <a:t>Enhance data privacy measures.</a:t>
            </a:r>
          </a:p>
          <a:p>
            <a:pPr marL="342900" indent="-342900">
              <a:lnSpc>
                <a:spcPts val="3117"/>
              </a:lnSpc>
              <a:buFont typeface="Arial" panose="020B0604020202020204" pitchFamily="34" charset="0"/>
              <a:buChar char="•"/>
            </a:pPr>
            <a:r>
              <a:rPr lang="en-US" sz="2078" dirty="0"/>
              <a:t>Simplify integration with other systems.</a:t>
            </a:r>
          </a:p>
          <a:p>
            <a:pPr marL="342900" indent="-342900">
              <a:lnSpc>
                <a:spcPts val="3117"/>
              </a:lnSpc>
              <a:buFont typeface="Arial" panose="020B0604020202020204" pitchFamily="34" charset="0"/>
              <a:buChar char="•"/>
            </a:pPr>
            <a:r>
              <a:rPr lang="en-US" sz="2078" dirty="0"/>
              <a:t>Invest in innovation initiatives.</a:t>
            </a:r>
          </a:p>
          <a:p>
            <a:pPr marL="342900" indent="-342900">
              <a:lnSpc>
                <a:spcPts val="3117"/>
              </a:lnSpc>
              <a:buFont typeface="Arial" panose="020B0604020202020204" pitchFamily="34" charset="0"/>
              <a:buChar char="•"/>
            </a:pPr>
            <a:r>
              <a:rPr lang="en-US" sz="2078" dirty="0"/>
              <a:t>Localize content and services.</a:t>
            </a:r>
          </a:p>
          <a:p>
            <a:pPr marL="342900" indent="-342900">
              <a:lnSpc>
                <a:spcPts val="3117"/>
              </a:lnSpc>
              <a:buFont typeface="Arial" panose="020B0604020202020204" pitchFamily="34" charset="0"/>
              <a:buChar char="•"/>
            </a:pPr>
            <a:r>
              <a:rPr lang="en-US" sz="2078" dirty="0"/>
              <a:t>Boost customer engagement strategies.</a:t>
            </a:r>
          </a:p>
          <a:p>
            <a:pPr marL="342900" indent="-342900">
              <a:lnSpc>
                <a:spcPts val="3117"/>
              </a:lnSpc>
              <a:buFont typeface="Arial" panose="020B0604020202020204" pitchFamily="34" charset="0"/>
              <a:buChar char="•"/>
            </a:pPr>
            <a:r>
              <a:rPr lang="en-US" sz="2078" dirty="0"/>
              <a:t>Form strategic partnerships.</a:t>
            </a:r>
          </a:p>
          <a:p>
            <a:pPr marL="342900" indent="-342900">
              <a:lnSpc>
                <a:spcPts val="3117"/>
              </a:lnSpc>
              <a:buFont typeface="Arial" panose="020B0604020202020204" pitchFamily="34" charset="0"/>
              <a:buChar char="•"/>
            </a:pPr>
            <a:r>
              <a:rPr lang="en-US" sz="2078" dirty="0"/>
              <a:t>Strengthen marketing efforts.</a:t>
            </a:r>
          </a:p>
        </p:txBody>
      </p:sp>
    </p:spTree>
    <p:extLst>
      <p:ext uri="{BB962C8B-B14F-4D97-AF65-F5344CB8AC3E}">
        <p14:creationId xmlns:p14="http://schemas.microsoft.com/office/powerpoint/2010/main" val="3508521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9515" y="2149957"/>
            <a:ext cx="13467315" cy="5960373"/>
          </a:xfrm>
          <a:prstGeom prst="rect">
            <a:avLst/>
          </a:prstGeom>
        </p:spPr>
      </p:pic>
      <p:sp>
        <p:nvSpPr>
          <p:cNvPr id="3" name="Text 2"/>
          <p:cNvSpPr/>
          <p:nvPr/>
        </p:nvSpPr>
        <p:spPr>
          <a:xfrm>
            <a:off x="1390692" y="32670"/>
            <a:ext cx="13640752" cy="2474238"/>
          </a:xfrm>
          <a:prstGeom prst="rect">
            <a:avLst/>
          </a:prstGeom>
          <a:noFill/>
          <a:ln/>
        </p:spPr>
        <p:txBody>
          <a:bodyPr wrap="square" rtlCol="0" anchor="t"/>
          <a:lstStyle/>
          <a:p>
            <a:pPr marL="0" indent="0">
              <a:lnSpc>
                <a:spcPts val="6494"/>
              </a:lnSpc>
              <a:buNone/>
            </a:pPr>
            <a:r>
              <a:rPr lang="en-US" sz="4400" dirty="0">
                <a:solidFill>
                  <a:srgbClr val="5955EB"/>
                </a:solidFill>
                <a:latin typeface="Libre Baskerville" pitchFamily="34" charset="0"/>
                <a:ea typeface="Libre Baskerville" pitchFamily="34" charset="-122"/>
                <a:cs typeface="Libre Baskerville" pitchFamily="34" charset="-120"/>
              </a:rPr>
              <a:t>Data Acquisition: The Foundation of LexisNexis</a:t>
            </a:r>
            <a:endParaRPr lang="en-US" sz="4400" dirty="0"/>
          </a:p>
        </p:txBody>
      </p:sp>
      <p:sp>
        <p:nvSpPr>
          <p:cNvPr id="4" name="Text 3"/>
          <p:cNvSpPr/>
          <p:nvPr/>
        </p:nvSpPr>
        <p:spPr>
          <a:xfrm>
            <a:off x="502796" y="1003455"/>
            <a:ext cx="13332474" cy="1583531"/>
          </a:xfrm>
          <a:prstGeom prst="rect">
            <a:avLst/>
          </a:prstGeom>
          <a:noFill/>
          <a:ln/>
        </p:spPr>
        <p:txBody>
          <a:bodyPr wrap="square" rtlCol="0" anchor="t"/>
          <a:lstStyle/>
          <a:p>
            <a:pPr marL="0" indent="0" algn="ctr">
              <a:lnSpc>
                <a:spcPts val="3117"/>
              </a:lnSpc>
              <a:buNone/>
            </a:pPr>
            <a:r>
              <a:rPr lang="en-US" sz="2078" dirty="0">
                <a:solidFill>
                  <a:srgbClr val="49495A"/>
                </a:solidFill>
                <a:latin typeface="Open Sans" pitchFamily="34" charset="0"/>
                <a:ea typeface="Open Sans" pitchFamily="34" charset="-122"/>
                <a:cs typeface="Open Sans" pitchFamily="34" charset="-120"/>
              </a:rPr>
              <a:t>LexisNexis understands that the lifeblood of its business is data. The company employs a multi-faceted approach to data acquisition, ensuring a constant flow of fresh, relevant information.</a:t>
            </a:r>
            <a:endParaRPr lang="en-US" sz="2078" dirty="0"/>
          </a:p>
        </p:txBody>
      </p:sp>
    </p:spTree>
    <p:extLst>
      <p:ext uri="{BB962C8B-B14F-4D97-AF65-F5344CB8AC3E}">
        <p14:creationId xmlns:p14="http://schemas.microsoft.com/office/powerpoint/2010/main" val="230762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1"/>
            <a:ext cx="14630400" cy="7765775"/>
          </a:xfrm>
          <a:prstGeom prst="rect">
            <a:avLst/>
          </a:prstGeom>
          <a:solidFill>
            <a:srgbClr val="F4F0FF"/>
          </a:solidFill>
          <a:ln/>
        </p:spPr>
      </p:sp>
      <p:sp>
        <p:nvSpPr>
          <p:cNvPr id="3" name="Shape 1"/>
          <p:cNvSpPr/>
          <p:nvPr/>
        </p:nvSpPr>
        <p:spPr>
          <a:xfrm>
            <a:off x="0" y="0"/>
            <a:ext cx="14630400" cy="7116416"/>
          </a:xfrm>
          <a:prstGeom prst="rect">
            <a:avLst/>
          </a:prstGeom>
          <a:solidFill>
            <a:srgbClr val="FBFAFF"/>
          </a:solidFill>
          <a:ln/>
        </p:spPr>
      </p:sp>
      <p:sp>
        <p:nvSpPr>
          <p:cNvPr id="5" name="Text 2"/>
          <p:cNvSpPr/>
          <p:nvPr/>
        </p:nvSpPr>
        <p:spPr>
          <a:xfrm>
            <a:off x="-770763" y="1467311"/>
            <a:ext cx="16171918" cy="2474238"/>
          </a:xfrm>
          <a:prstGeom prst="rect">
            <a:avLst/>
          </a:prstGeom>
          <a:noFill/>
          <a:ln/>
        </p:spPr>
        <p:txBody>
          <a:bodyPr wrap="square" rtlCol="0" anchor="t"/>
          <a:lstStyle/>
          <a:p>
            <a:pPr marL="0" indent="0" algn="ctr">
              <a:lnSpc>
                <a:spcPts val="6494"/>
              </a:lnSpc>
              <a:buNone/>
            </a:pPr>
            <a:r>
              <a:rPr lang="en-US" sz="4400" dirty="0">
                <a:solidFill>
                  <a:srgbClr val="5955EB"/>
                </a:solidFill>
                <a:latin typeface="Bahnschrift SemiBold" panose="020B0502040204020203" pitchFamily="34" charset="0"/>
                <a:ea typeface="Libre Baskerville" pitchFamily="34" charset="-122"/>
                <a:cs typeface="Libre Baskerville" pitchFamily="34" charset="-120"/>
              </a:rPr>
              <a:t>Diverse Sources: Casting a Wide Net for Information</a:t>
            </a:r>
            <a:endParaRPr lang="en-US" sz="4400" dirty="0">
              <a:latin typeface="Bahnschrift SemiBold" panose="020B0502040204020203" pitchFamily="34" charset="0"/>
            </a:endParaRPr>
          </a:p>
        </p:txBody>
      </p:sp>
      <p:sp>
        <p:nvSpPr>
          <p:cNvPr id="6" name="Text 3"/>
          <p:cNvSpPr/>
          <p:nvPr/>
        </p:nvSpPr>
        <p:spPr>
          <a:xfrm>
            <a:off x="638385" y="2455853"/>
            <a:ext cx="13760022" cy="1979414"/>
          </a:xfrm>
          <a:prstGeom prst="rect">
            <a:avLst/>
          </a:prstGeom>
          <a:noFill/>
          <a:ln/>
        </p:spPr>
        <p:txBody>
          <a:bodyPr wrap="square" rtlCol="0" anchor="t"/>
          <a:lstStyle/>
          <a:p>
            <a:pPr>
              <a:lnSpc>
                <a:spcPct val="150000"/>
              </a:lnSpc>
            </a:pPr>
            <a:r>
              <a:rPr lang="en-US" sz="2800" b="1" dirty="0">
                <a:solidFill>
                  <a:srgbClr val="49495A"/>
                </a:solidFill>
                <a:latin typeface="Bahnschrift SemiBold" panose="020B0502040204020203" pitchFamily="34" charset="0"/>
                <a:ea typeface="Open Sans" pitchFamily="34" charset="-122"/>
                <a:cs typeface="Open Sans" pitchFamily="34" charset="-120"/>
              </a:rPr>
              <a:t>LexisNexis sources its data from a wide array of sources including:</a:t>
            </a:r>
          </a:p>
          <a:p>
            <a:pPr marL="457200" indent="-457200">
              <a:lnSpc>
                <a:spcPct val="150000"/>
              </a:lnSpc>
              <a:buFont typeface="Wingdings" panose="05000000000000000000" pitchFamily="2" charset="2"/>
              <a:buChar char="ü"/>
            </a:pPr>
            <a:r>
              <a:rPr lang="en-US" sz="2800" b="1" dirty="0">
                <a:solidFill>
                  <a:srgbClr val="49495A"/>
                </a:solidFill>
                <a:latin typeface="Bahnschrift SemiBold" panose="020B0502040204020203" pitchFamily="34" charset="0"/>
                <a:ea typeface="Open Sans" pitchFamily="34" charset="-122"/>
                <a:cs typeface="Open Sans" pitchFamily="34" charset="-120"/>
              </a:rPr>
              <a:t>Legal Documents</a:t>
            </a:r>
          </a:p>
          <a:p>
            <a:pPr marL="457200" indent="-457200">
              <a:lnSpc>
                <a:spcPct val="150000"/>
              </a:lnSpc>
              <a:buFont typeface="Wingdings" panose="05000000000000000000" pitchFamily="2" charset="2"/>
              <a:buChar char="ü"/>
            </a:pPr>
            <a:r>
              <a:rPr lang="en-US" sz="2800" b="1" dirty="0">
                <a:solidFill>
                  <a:srgbClr val="49495A"/>
                </a:solidFill>
                <a:latin typeface="Bahnschrift SemiBold" panose="020B0502040204020203" pitchFamily="34" charset="0"/>
                <a:ea typeface="Open Sans" pitchFamily="34" charset="-122"/>
                <a:cs typeface="Open Sans" pitchFamily="34" charset="-120"/>
              </a:rPr>
              <a:t>News Articles</a:t>
            </a:r>
          </a:p>
          <a:p>
            <a:pPr marL="457200" indent="-457200">
              <a:lnSpc>
                <a:spcPct val="150000"/>
              </a:lnSpc>
              <a:buFont typeface="Wingdings" panose="05000000000000000000" pitchFamily="2" charset="2"/>
              <a:buChar char="ü"/>
            </a:pPr>
            <a:r>
              <a:rPr lang="en-US" sz="2800" b="1" dirty="0">
                <a:solidFill>
                  <a:srgbClr val="49495A"/>
                </a:solidFill>
                <a:latin typeface="Bahnschrift SemiBold" panose="020B0502040204020203" pitchFamily="34" charset="0"/>
                <a:ea typeface="Open Sans" pitchFamily="34" charset="-122"/>
                <a:cs typeface="Open Sans" pitchFamily="34" charset="-120"/>
              </a:rPr>
              <a:t>Regulatory Filing </a:t>
            </a:r>
          </a:p>
          <a:p>
            <a:pPr marL="457200" indent="-457200">
              <a:lnSpc>
                <a:spcPct val="150000"/>
              </a:lnSpc>
              <a:buFont typeface="Wingdings" panose="05000000000000000000" pitchFamily="2" charset="2"/>
              <a:buChar char="ü"/>
            </a:pPr>
            <a:r>
              <a:rPr lang="en-US" sz="2800" b="1" dirty="0">
                <a:solidFill>
                  <a:srgbClr val="49495A"/>
                </a:solidFill>
                <a:latin typeface="Bahnschrift SemiBold" panose="020B0502040204020203" pitchFamily="34" charset="0"/>
                <a:ea typeface="Open Sans" pitchFamily="34" charset="-122"/>
                <a:cs typeface="Open Sans" pitchFamily="34" charset="-120"/>
              </a:rPr>
              <a:t>Social Media</a:t>
            </a:r>
          </a:p>
          <a:p>
            <a:pPr>
              <a:lnSpc>
                <a:spcPct val="150000"/>
              </a:lnSpc>
            </a:pPr>
            <a:r>
              <a:rPr lang="en-US" sz="2800" b="1" dirty="0">
                <a:solidFill>
                  <a:srgbClr val="49495A"/>
                </a:solidFill>
                <a:latin typeface="Bahnschrift SemiBold" panose="020B0502040204020203" pitchFamily="34" charset="0"/>
                <a:ea typeface="Open Sans" pitchFamily="34" charset="-122"/>
                <a:cs typeface="Open Sans" pitchFamily="34" charset="-120"/>
              </a:rPr>
              <a:t>This diverse approach ensures a comprehensive view of the legal and business landscape.</a:t>
            </a:r>
            <a:endParaRPr lang="en-US" sz="2800" b="1" dirty="0">
              <a:latin typeface="Bahnschrift SemiBold" panose="020B050204020402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rotWithShape="1">
          <a:blip r:embed="rId3"/>
          <a:srcRect b="1449"/>
          <a:stretch/>
        </p:blipFill>
        <p:spPr>
          <a:xfrm>
            <a:off x="1" y="-1"/>
            <a:ext cx="5486400" cy="8335617"/>
          </a:xfrm>
          <a:prstGeom prst="rect">
            <a:avLst/>
          </a:prstGeom>
        </p:spPr>
      </p:pic>
      <p:sp>
        <p:nvSpPr>
          <p:cNvPr id="5" name="Text 2"/>
          <p:cNvSpPr/>
          <p:nvPr/>
        </p:nvSpPr>
        <p:spPr>
          <a:xfrm>
            <a:off x="6476048" y="1277660"/>
            <a:ext cx="7164705" cy="3298984"/>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Robust Updating Mechanisms: Maintaining Data Accuracy</a:t>
            </a:r>
            <a:endParaRPr lang="en-US" sz="5195" dirty="0"/>
          </a:p>
        </p:txBody>
      </p:sp>
      <p:sp>
        <p:nvSpPr>
          <p:cNvPr id="6" name="Text 3"/>
          <p:cNvSpPr/>
          <p:nvPr/>
        </p:nvSpPr>
        <p:spPr>
          <a:xfrm>
            <a:off x="6476048" y="4972526"/>
            <a:ext cx="7164705" cy="1979414"/>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Data accuracy is paramount for LexisNexis. The company has implemented robust updating mechanisms to ensure that its data is accurate and reliable. These mechanisms include automated checks and balances, as well as manual review processes.</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11875"/>
            <a:ext cx="14630400" cy="9187934"/>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9187934"/>
          </a:xfrm>
          <a:prstGeom prst="rect">
            <a:avLst/>
          </a:prstGeom>
        </p:spPr>
      </p:pic>
      <p:sp>
        <p:nvSpPr>
          <p:cNvPr id="5" name="Text 2"/>
          <p:cNvSpPr/>
          <p:nvPr/>
        </p:nvSpPr>
        <p:spPr>
          <a:xfrm>
            <a:off x="356260" y="725805"/>
            <a:ext cx="8585859" cy="3414713"/>
          </a:xfrm>
          <a:prstGeom prst="rect">
            <a:avLst/>
          </a:prstGeom>
          <a:noFill/>
          <a:ln/>
        </p:spPr>
        <p:txBody>
          <a:bodyPr wrap="square" rtlCol="0" anchor="t"/>
          <a:lstStyle/>
          <a:p>
            <a:pPr marL="0" indent="0">
              <a:lnSpc>
                <a:spcPts val="8962"/>
              </a:lnSpc>
              <a:buNone/>
            </a:pPr>
            <a:r>
              <a:rPr lang="en-US" sz="7170" dirty="0">
                <a:solidFill>
                  <a:srgbClr val="5955EB"/>
                </a:solidFill>
                <a:latin typeface="Libre Baskerville" pitchFamily="34" charset="0"/>
                <a:ea typeface="Libre Baskerville" pitchFamily="34" charset="-122"/>
                <a:cs typeface="Libre Baskerville" pitchFamily="34" charset="-120"/>
              </a:rPr>
              <a:t>LexisNexis: A Big Data Powerhouse</a:t>
            </a:r>
            <a:endParaRPr lang="en-US" sz="7170" dirty="0"/>
          </a:p>
        </p:txBody>
      </p:sp>
      <p:sp>
        <p:nvSpPr>
          <p:cNvPr id="6" name="Text 3"/>
          <p:cNvSpPr/>
          <p:nvPr/>
        </p:nvSpPr>
        <p:spPr>
          <a:xfrm>
            <a:off x="989648" y="4536400"/>
            <a:ext cx="7164705" cy="3167063"/>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LexisNexis, a name synonymous with legal and business information, stands as a testament to the power of big data. Founded in 1970, the company has evolved from a provider of legal documents to a global leader in data analytics. This report delves into the intricate workings of LexisNexis, exploring its business model, technical infrastructure, and the value it delivers through its data-driven products.</a:t>
            </a:r>
            <a:endParaRPr lang="en-US" sz="2078" dirty="0"/>
          </a:p>
        </p:txBody>
      </p:sp>
      <p:sp>
        <p:nvSpPr>
          <p:cNvPr id="7" name="Shape 4"/>
          <p:cNvSpPr/>
          <p:nvPr/>
        </p:nvSpPr>
        <p:spPr>
          <a:xfrm>
            <a:off x="989648" y="8020050"/>
            <a:ext cx="422196" cy="422196"/>
          </a:xfrm>
          <a:prstGeom prst="roundRect">
            <a:avLst>
              <a:gd name="adj" fmla="val 21656021"/>
            </a:avLst>
          </a:prstGeom>
          <a:noFill/>
          <a:ln w="7620">
            <a:solidFill>
              <a:srgbClr val="FFFFFF"/>
            </a:solidFill>
            <a:prstDash val="soli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989648" y="1887974"/>
            <a:ext cx="7164705" cy="2474238"/>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Relational Databases: Structured Data Management</a:t>
            </a:r>
            <a:endParaRPr lang="en-US" sz="5195" dirty="0"/>
          </a:p>
        </p:txBody>
      </p:sp>
      <p:sp>
        <p:nvSpPr>
          <p:cNvPr id="6" name="Text 3"/>
          <p:cNvSpPr/>
          <p:nvPr/>
        </p:nvSpPr>
        <p:spPr>
          <a:xfrm>
            <a:off x="989647" y="5166885"/>
            <a:ext cx="7164705"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Relational databases are well-suited for storing structured data, such as legal cases and contracts. LexisNexis leverages relational databases to ensure data integrity and consistency.</a:t>
            </a:r>
            <a:endParaRPr lang="en-US" sz="2078"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446309" y="460062"/>
            <a:ext cx="14025065" cy="2474238"/>
          </a:xfrm>
          <a:prstGeom prst="rect">
            <a:avLst/>
          </a:prstGeom>
          <a:noFill/>
          <a:ln/>
        </p:spPr>
        <p:txBody>
          <a:bodyPr wrap="square" rtlCol="0" anchor="t"/>
          <a:lstStyle/>
          <a:p>
            <a:pPr marL="0" indent="0">
              <a:lnSpc>
                <a:spcPts val="6494"/>
              </a:lnSpc>
              <a:buNone/>
            </a:pPr>
            <a:r>
              <a:rPr lang="en-US" sz="4400" dirty="0">
                <a:solidFill>
                  <a:srgbClr val="5955EB"/>
                </a:solidFill>
                <a:latin typeface="Libre Baskerville" pitchFamily="34" charset="0"/>
                <a:ea typeface="Libre Baskerville" pitchFamily="34" charset="-122"/>
                <a:cs typeface="Libre Baskerville" pitchFamily="34" charset="-120"/>
              </a:rPr>
              <a:t>Data Processing: Transforming Raw Data into Insights</a:t>
            </a:r>
            <a:endParaRPr lang="en-US" sz="4400" dirty="0"/>
          </a:p>
        </p:txBody>
      </p:sp>
      <p:sp>
        <p:nvSpPr>
          <p:cNvPr id="6" name="Text 3"/>
          <p:cNvSpPr/>
          <p:nvPr/>
        </p:nvSpPr>
        <p:spPr>
          <a:xfrm>
            <a:off x="446309" y="1569871"/>
            <a:ext cx="13628567"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Data processing is at the heart of LexisNexis's ability to deliver valuable insights. The company employs a range of techniques, including distributed processing frameworks and advanced algorithms.</a:t>
            </a:r>
            <a:endParaRPr lang="en-US" sz="2078"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423" y="2934300"/>
            <a:ext cx="8997159" cy="430364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5" name="Text 2"/>
          <p:cNvSpPr/>
          <p:nvPr/>
        </p:nvSpPr>
        <p:spPr>
          <a:xfrm>
            <a:off x="6877484" y="1689973"/>
            <a:ext cx="7164705" cy="2474238"/>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Distributed Processing: Handling Massive Datasets</a:t>
            </a:r>
            <a:endParaRPr lang="en-US" sz="5195" dirty="0"/>
          </a:p>
        </p:txBody>
      </p:sp>
      <p:sp>
        <p:nvSpPr>
          <p:cNvPr id="6" name="Text 3"/>
          <p:cNvSpPr/>
          <p:nvPr/>
        </p:nvSpPr>
        <p:spPr>
          <a:xfrm>
            <a:off x="6877483" y="4864477"/>
            <a:ext cx="7332718" cy="1979414"/>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To process its massive datasets efficiently, LexisNexis leverages distributed processing frameworks like Hadoop and Spark. These frameworks allow for the distribution of data processing tasks across multiple nodes, significantly reducing processing time.</a:t>
            </a:r>
            <a:endParaRPr lang="en-US" sz="2078" dirty="0"/>
          </a:p>
        </p:txBody>
      </p:sp>
      <p:pic>
        <p:nvPicPr>
          <p:cNvPr id="7" name="Picture 6"/>
          <p:cNvPicPr>
            <a:picLocks noChangeAspect="1"/>
          </p:cNvPicPr>
          <p:nvPr/>
        </p:nvPicPr>
        <p:blipFill>
          <a:blip r:embed="rId3"/>
          <a:stretch>
            <a:fillRect/>
          </a:stretch>
        </p:blipFill>
        <p:spPr>
          <a:xfrm>
            <a:off x="223024" y="1689974"/>
            <a:ext cx="6234260" cy="517283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1924"/>
            </a:avLst>
          </a:prstGeom>
          <a:solidFill>
            <a:srgbClr val="FBFAFF">
              <a:alpha val="85000"/>
            </a:srgbClr>
          </a:solidFill>
          <a:ln/>
        </p:spPr>
      </p:sp>
      <p:sp>
        <p:nvSpPr>
          <p:cNvPr id="6" name="Text 3"/>
          <p:cNvSpPr/>
          <p:nvPr/>
        </p:nvSpPr>
        <p:spPr>
          <a:xfrm>
            <a:off x="989648" y="2498288"/>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Advanced Algorithms: Extracting Meaning from Data</a:t>
            </a:r>
            <a:endParaRPr lang="en-US" sz="5195" dirty="0"/>
          </a:p>
        </p:txBody>
      </p:sp>
      <p:sp>
        <p:nvSpPr>
          <p:cNvPr id="7" name="Text 4"/>
          <p:cNvSpPr/>
          <p:nvPr/>
        </p:nvSpPr>
        <p:spPr>
          <a:xfrm>
            <a:off x="989648" y="4543663"/>
            <a:ext cx="12651105"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LexisNexis employs advanced algorithms, including natural language processing (NLP) and machine learning (ML), to extract meaningful insights from its data. These algorithms enable the company to identify patterns, trends, and anomalies that would be difficult or impossible to detect manually.</a:t>
            </a:r>
            <a:endParaRPr lang="en-US" sz="2078"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476048" y="1887974"/>
            <a:ext cx="7164705" cy="2474238"/>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Data Presentation: Making Insights Accessible</a:t>
            </a:r>
            <a:endParaRPr lang="en-US" sz="5195" dirty="0"/>
          </a:p>
        </p:txBody>
      </p:sp>
      <p:sp>
        <p:nvSpPr>
          <p:cNvPr id="6" name="Text 3"/>
          <p:cNvSpPr/>
          <p:nvPr/>
        </p:nvSpPr>
        <p:spPr>
          <a:xfrm>
            <a:off x="6476048" y="4758095"/>
            <a:ext cx="7164705" cy="1583531"/>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LexisNexis understands that data is only as valuable as its ability to be understood and acted upon. The company places a strong emphasis on data presentation, providing users with intuitive tools and visualizations.</a:t>
            </a:r>
            <a:endParaRPr lang="en-US" sz="2078"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989648" y="2432328"/>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Real-Time Data Visualization: Enabling Timely Decision-Making</a:t>
            </a:r>
            <a:endParaRPr lang="en-US" sz="5195" dirty="0"/>
          </a:p>
        </p:txBody>
      </p:sp>
      <p:sp>
        <p:nvSpPr>
          <p:cNvPr id="5" name="Text 3"/>
          <p:cNvSpPr/>
          <p:nvPr/>
        </p:nvSpPr>
        <p:spPr>
          <a:xfrm>
            <a:off x="989648" y="4609624"/>
            <a:ext cx="12651105"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In many cases, timely decision-making is critical. LexisNexis provides real-time data visualization tools, allowing users to track trends, identify anomalies, and make informed decisions based on the most up-to-date information.</a:t>
            </a:r>
            <a:endParaRPr lang="en-US" sz="2078"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3299103"/>
          </a:xfrm>
          <a:prstGeom prst="rect">
            <a:avLst/>
          </a:prstGeom>
        </p:spPr>
      </p:pic>
      <p:sp>
        <p:nvSpPr>
          <p:cNvPr id="5" name="Text 2"/>
          <p:cNvSpPr/>
          <p:nvPr/>
        </p:nvSpPr>
        <p:spPr>
          <a:xfrm>
            <a:off x="989648" y="4147780"/>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The Future of LexisNexis: Continued Innovation in the Data Age</a:t>
            </a:r>
            <a:endParaRPr lang="en-US" sz="5195" dirty="0"/>
          </a:p>
        </p:txBody>
      </p:sp>
      <p:sp>
        <p:nvSpPr>
          <p:cNvPr id="6" name="Text 3"/>
          <p:cNvSpPr/>
          <p:nvPr/>
        </p:nvSpPr>
        <p:spPr>
          <a:xfrm>
            <a:off x="989647" y="6548158"/>
            <a:ext cx="12651105"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As a leader in the data analytics space, LexisNexis is committed to continuous innovation. The company is constantly exploring new technologies and approaches to further enhance its data processing, analysis, and presentation capabilities.</a:t>
            </a:r>
            <a:endParaRPr lang="en-US" sz="2078"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rotWithShape="1">
          <a:blip r:embed="rId3"/>
          <a:srcRect r="3086" b="28190"/>
          <a:stretch/>
        </p:blipFill>
        <p:spPr>
          <a:xfrm>
            <a:off x="9313333" y="493389"/>
            <a:ext cx="5317067" cy="5909733"/>
          </a:xfrm>
          <a:prstGeom prst="rect">
            <a:avLst/>
          </a:prstGeom>
        </p:spPr>
      </p:pic>
      <p:sp>
        <p:nvSpPr>
          <p:cNvPr id="5" name="Text 2"/>
          <p:cNvSpPr/>
          <p:nvPr/>
        </p:nvSpPr>
        <p:spPr>
          <a:xfrm>
            <a:off x="989648" y="1277660"/>
            <a:ext cx="7164705" cy="3298984"/>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Artificial Intelligence and Machine Learning: Expanding Analytical Horizons</a:t>
            </a:r>
            <a:endParaRPr lang="en-US" sz="5195" dirty="0"/>
          </a:p>
        </p:txBody>
      </p:sp>
      <p:sp>
        <p:nvSpPr>
          <p:cNvPr id="6" name="Text 3"/>
          <p:cNvSpPr/>
          <p:nvPr/>
        </p:nvSpPr>
        <p:spPr>
          <a:xfrm>
            <a:off x="989647" y="5413415"/>
            <a:ext cx="7164705" cy="1979414"/>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LexisNexis recognizes the transformative potential of artificial intelligence (AI) and machine learning (ML). The company is investing heavily in these technologies to develop even more sophisticated analytical tools and deliver deeper insights to its users.</a:t>
            </a:r>
            <a:endParaRPr lang="en-US" sz="2078"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808482"/>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3299103"/>
          </a:xfrm>
          <a:prstGeom prst="rect">
            <a:avLst/>
          </a:prstGeom>
        </p:spPr>
      </p:pic>
      <p:sp>
        <p:nvSpPr>
          <p:cNvPr id="5" name="Text 2"/>
          <p:cNvSpPr/>
          <p:nvPr/>
        </p:nvSpPr>
        <p:spPr>
          <a:xfrm>
            <a:off x="989648" y="4024908"/>
            <a:ext cx="12651105" cy="2474238"/>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New Markets and Industries: Expanding the Reach of Data-Driven Insights</a:t>
            </a:r>
            <a:endParaRPr lang="en-US" sz="5195" dirty="0"/>
          </a:p>
        </p:txBody>
      </p:sp>
      <p:sp>
        <p:nvSpPr>
          <p:cNvPr id="6" name="Text 3"/>
          <p:cNvSpPr/>
          <p:nvPr/>
        </p:nvSpPr>
        <p:spPr>
          <a:xfrm>
            <a:off x="989647" y="5905322"/>
            <a:ext cx="12651105" cy="1187648"/>
          </a:xfrm>
          <a:prstGeom prst="rect">
            <a:avLst/>
          </a:prstGeom>
          <a:noFill/>
          <a:ln/>
        </p:spPr>
        <p:txBody>
          <a:bodyPr wrap="square" rtlCol="0" anchor="t"/>
          <a:lstStyle/>
          <a:p>
            <a:pPr marL="0" indent="0">
              <a:lnSpc>
                <a:spcPts val="3117"/>
              </a:lnSpc>
              <a:buNone/>
            </a:pPr>
            <a:endParaRPr lang="en-US" sz="2078" dirty="0">
              <a:solidFill>
                <a:srgbClr val="49495A"/>
              </a:solidFill>
              <a:latin typeface="Open Sans" pitchFamily="34" charset="0"/>
              <a:ea typeface="Open Sans" pitchFamily="34" charset="-122"/>
              <a:cs typeface="Open Sans" pitchFamily="34" charset="-120"/>
            </a:endParaRPr>
          </a:p>
          <a:p>
            <a:pPr marL="0" indent="0">
              <a:lnSpc>
                <a:spcPts val="3117"/>
              </a:lnSpc>
              <a:buNone/>
            </a:pPr>
            <a:endParaRPr lang="en-US" sz="2078" dirty="0">
              <a:solidFill>
                <a:srgbClr val="49495A"/>
              </a:solidFill>
              <a:latin typeface="Open Sans" pitchFamily="34" charset="0"/>
              <a:ea typeface="Open Sans" pitchFamily="34" charset="-122"/>
              <a:cs typeface="Open Sans" pitchFamily="34" charset="-120"/>
            </a:endParaRPr>
          </a:p>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While LexisNexis has traditionally focused on the legal and business sectors, the company is increasingly exploring opportunities in new markets and industries. The company's data analytics expertise has applications in a wide range of fields, including healthcare, finance, and government.</a:t>
            </a:r>
            <a:endParaRPr lang="en-US" sz="2078"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rotWithShape="1">
          <a:blip r:embed="rId3"/>
          <a:srcRect t="10905" r="22840"/>
          <a:stretch/>
        </p:blipFill>
        <p:spPr>
          <a:xfrm>
            <a:off x="0" y="0"/>
            <a:ext cx="4758267" cy="8241319"/>
          </a:xfrm>
          <a:prstGeom prst="rect">
            <a:avLst/>
          </a:prstGeom>
        </p:spPr>
      </p:pic>
      <p:sp>
        <p:nvSpPr>
          <p:cNvPr id="5" name="Text 2"/>
          <p:cNvSpPr/>
          <p:nvPr/>
        </p:nvSpPr>
        <p:spPr>
          <a:xfrm>
            <a:off x="6476048" y="1079659"/>
            <a:ext cx="7164705" cy="3298984"/>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Data as a Strategic Asset: Empowering Businesses and Professionals</a:t>
            </a:r>
            <a:endParaRPr lang="en-US" sz="5195" dirty="0"/>
          </a:p>
        </p:txBody>
      </p:sp>
      <p:sp>
        <p:nvSpPr>
          <p:cNvPr id="6" name="Text 3"/>
          <p:cNvSpPr/>
          <p:nvPr/>
        </p:nvSpPr>
        <p:spPr>
          <a:xfrm>
            <a:off x="6476048" y="4774525"/>
            <a:ext cx="7164705" cy="2375297"/>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LexisNexis views data as a strategic asset, one that can empower businesses and professionals to make better decisions, mitigate risks, and achieve their goals. The company is committed to providing its users with the tools and insights they need to succeed in the data-driven world.</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0"/>
          <p:cNvSpPr/>
          <p:nvPr/>
        </p:nvSpPr>
        <p:spPr>
          <a:xfrm>
            <a:off x="0" y="0"/>
            <a:ext cx="14630400" cy="8229600"/>
          </a:xfrm>
          <a:prstGeom prst="rect">
            <a:avLst/>
          </a:prstGeom>
          <a:solidFill>
            <a:srgbClr val="F4F0FF"/>
          </a:solidFill>
          <a:ln/>
        </p:spPr>
      </p:sp>
      <p:sp>
        <p:nvSpPr>
          <p:cNvPr id="23" name="Shape 1"/>
          <p:cNvSpPr/>
          <p:nvPr/>
        </p:nvSpPr>
        <p:spPr>
          <a:xfrm>
            <a:off x="0" y="0"/>
            <a:ext cx="14630400" cy="8229600"/>
          </a:xfrm>
          <a:prstGeom prst="rect">
            <a:avLst/>
          </a:prstGeom>
          <a:solidFill>
            <a:srgbClr val="FBFAFF"/>
          </a:solidFill>
          <a:ln/>
        </p:spPr>
        <p:txBody>
          <a:bodyPr/>
          <a:lstStyle/>
          <a:p>
            <a:endParaRPr lang="en-IN"/>
          </a:p>
        </p:txBody>
      </p:sp>
      <p:pic>
        <p:nvPicPr>
          <p:cNvPr id="24" name="Image 0" descr="preencoded.png"/>
          <p:cNvPicPr>
            <a:picLocks noChangeAspect="1"/>
          </p:cNvPicPr>
          <p:nvPr/>
        </p:nvPicPr>
        <p:blipFill>
          <a:blip r:embed="rId2"/>
          <a:stretch>
            <a:fillRect/>
          </a:stretch>
        </p:blipFill>
        <p:spPr>
          <a:xfrm>
            <a:off x="10972800" y="0"/>
            <a:ext cx="3657600" cy="8229600"/>
          </a:xfrm>
          <a:prstGeom prst="rect">
            <a:avLst/>
          </a:prstGeom>
        </p:spPr>
      </p:pic>
      <p:sp>
        <p:nvSpPr>
          <p:cNvPr id="25" name="Text 2"/>
          <p:cNvSpPr/>
          <p:nvPr/>
        </p:nvSpPr>
        <p:spPr>
          <a:xfrm>
            <a:off x="1986557" y="191422"/>
            <a:ext cx="8299371" cy="824746"/>
          </a:xfrm>
          <a:prstGeom prst="rect">
            <a:avLst/>
          </a:prstGeom>
          <a:noFill/>
          <a:ln/>
        </p:spPr>
        <p:txBody>
          <a:bodyPr wrap="non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A Legacy of Information</a:t>
            </a:r>
            <a:endParaRPr lang="en-US" sz="5195" dirty="0"/>
          </a:p>
        </p:txBody>
      </p:sp>
      <p:sp>
        <p:nvSpPr>
          <p:cNvPr id="26" name="Shape 3"/>
          <p:cNvSpPr/>
          <p:nvPr/>
        </p:nvSpPr>
        <p:spPr>
          <a:xfrm>
            <a:off x="1359218" y="1146334"/>
            <a:ext cx="92155" cy="6870382"/>
          </a:xfrm>
          <a:prstGeom prst="rect">
            <a:avLst/>
          </a:prstGeom>
          <a:solidFill>
            <a:srgbClr val="B8B7E0"/>
          </a:solidFill>
          <a:ln/>
        </p:spPr>
      </p:sp>
      <p:sp>
        <p:nvSpPr>
          <p:cNvPr id="27" name="Shape 4"/>
          <p:cNvSpPr/>
          <p:nvPr/>
        </p:nvSpPr>
        <p:spPr>
          <a:xfrm>
            <a:off x="1682413" y="1713606"/>
            <a:ext cx="923687" cy="52745"/>
          </a:xfrm>
          <a:prstGeom prst="rect">
            <a:avLst/>
          </a:prstGeom>
          <a:solidFill>
            <a:srgbClr val="B8B7E0"/>
          </a:solidFill>
          <a:ln/>
        </p:spPr>
      </p:sp>
      <p:sp>
        <p:nvSpPr>
          <p:cNvPr id="28" name="Shape 5"/>
          <p:cNvSpPr/>
          <p:nvPr/>
        </p:nvSpPr>
        <p:spPr>
          <a:xfrm>
            <a:off x="1088648" y="1443156"/>
            <a:ext cx="593765" cy="593765"/>
          </a:xfrm>
          <a:prstGeom prst="roundRect">
            <a:avLst>
              <a:gd name="adj" fmla="val 26670"/>
            </a:avLst>
          </a:prstGeom>
          <a:solidFill>
            <a:srgbClr val="DED6FF"/>
          </a:solidFill>
          <a:ln/>
        </p:spPr>
      </p:sp>
      <p:sp>
        <p:nvSpPr>
          <p:cNvPr id="29" name="Text 6"/>
          <p:cNvSpPr/>
          <p:nvPr/>
        </p:nvSpPr>
        <p:spPr>
          <a:xfrm>
            <a:off x="1297245" y="1542097"/>
            <a:ext cx="17657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1</a:t>
            </a:r>
            <a:endParaRPr lang="en-US" sz="3117" dirty="0"/>
          </a:p>
        </p:txBody>
      </p:sp>
      <p:sp>
        <p:nvSpPr>
          <p:cNvPr id="30" name="Text 7"/>
          <p:cNvSpPr/>
          <p:nvPr/>
        </p:nvSpPr>
        <p:spPr>
          <a:xfrm>
            <a:off x="2837140" y="1410175"/>
            <a:ext cx="3299103" cy="412313"/>
          </a:xfrm>
          <a:prstGeom prst="rect">
            <a:avLst/>
          </a:prstGeom>
          <a:noFill/>
          <a:ln/>
        </p:spPr>
        <p:txBody>
          <a:bodyPr wrap="none" rtlCol="0" anchor="t"/>
          <a:lstStyle/>
          <a:p>
            <a:pPr marL="0" indent="0" algn="l">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1970s: The Genesis</a:t>
            </a:r>
            <a:endParaRPr lang="en-US" sz="2598" dirty="0"/>
          </a:p>
        </p:txBody>
      </p:sp>
      <p:sp>
        <p:nvSpPr>
          <p:cNvPr id="31" name="Text 8"/>
          <p:cNvSpPr/>
          <p:nvPr/>
        </p:nvSpPr>
        <p:spPr>
          <a:xfrm>
            <a:off x="2837140" y="1980842"/>
            <a:ext cx="7146012" cy="1187648"/>
          </a:xfrm>
          <a:prstGeom prst="rect">
            <a:avLst/>
          </a:prstGeom>
          <a:noFill/>
          <a:ln/>
        </p:spPr>
        <p:txBody>
          <a:bodyPr wrap="square" rtlCol="0" anchor="t"/>
          <a:lstStyle/>
          <a:p>
            <a:pPr marL="0" indent="0" algn="l">
              <a:lnSpc>
                <a:spcPts val="3117"/>
              </a:lnSpc>
              <a:buNone/>
            </a:pPr>
            <a:r>
              <a:rPr lang="en-US" sz="2078" dirty="0">
                <a:solidFill>
                  <a:srgbClr val="49495A"/>
                </a:solidFill>
                <a:latin typeface="Open Sans" pitchFamily="34" charset="0"/>
                <a:ea typeface="Open Sans" pitchFamily="34" charset="-122"/>
                <a:cs typeface="Open Sans" pitchFamily="34" charset="-120"/>
              </a:rPr>
              <a:t>LexisNexis emerges as a pioneer, offering groundbreaking full-text legal document access, transforming legal research.</a:t>
            </a:r>
            <a:endParaRPr lang="en-US" sz="2078" dirty="0"/>
          </a:p>
        </p:txBody>
      </p:sp>
      <p:sp>
        <p:nvSpPr>
          <p:cNvPr id="32" name="Shape 9"/>
          <p:cNvSpPr/>
          <p:nvPr/>
        </p:nvSpPr>
        <p:spPr>
          <a:xfrm>
            <a:off x="1682413" y="3966269"/>
            <a:ext cx="923687" cy="52745"/>
          </a:xfrm>
          <a:prstGeom prst="rect">
            <a:avLst/>
          </a:prstGeom>
          <a:solidFill>
            <a:srgbClr val="B8B7E0"/>
          </a:solidFill>
          <a:ln/>
        </p:spPr>
      </p:sp>
      <p:sp>
        <p:nvSpPr>
          <p:cNvPr id="33" name="Shape 10"/>
          <p:cNvSpPr/>
          <p:nvPr/>
        </p:nvSpPr>
        <p:spPr>
          <a:xfrm>
            <a:off x="1088648" y="3695818"/>
            <a:ext cx="593765" cy="593765"/>
          </a:xfrm>
          <a:prstGeom prst="roundRect">
            <a:avLst>
              <a:gd name="adj" fmla="val 26670"/>
            </a:avLst>
          </a:prstGeom>
          <a:solidFill>
            <a:srgbClr val="DED6FF"/>
          </a:solidFill>
          <a:ln/>
        </p:spPr>
      </p:sp>
      <p:sp>
        <p:nvSpPr>
          <p:cNvPr id="34" name="Text 11"/>
          <p:cNvSpPr/>
          <p:nvPr/>
        </p:nvSpPr>
        <p:spPr>
          <a:xfrm>
            <a:off x="1263551" y="3794759"/>
            <a:ext cx="24384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2</a:t>
            </a:r>
            <a:endParaRPr lang="en-US" sz="3117" dirty="0"/>
          </a:p>
        </p:txBody>
      </p:sp>
      <p:sp>
        <p:nvSpPr>
          <p:cNvPr id="35" name="Text 12"/>
          <p:cNvSpPr/>
          <p:nvPr/>
        </p:nvSpPr>
        <p:spPr>
          <a:xfrm>
            <a:off x="2837140" y="3662838"/>
            <a:ext cx="5489615" cy="412313"/>
          </a:xfrm>
          <a:prstGeom prst="rect">
            <a:avLst/>
          </a:prstGeom>
          <a:noFill/>
          <a:ln/>
        </p:spPr>
        <p:txBody>
          <a:bodyPr wrap="none" rtlCol="0" anchor="t"/>
          <a:lstStyle/>
          <a:p>
            <a:pPr marL="0" indent="0" algn="l">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1990s: Technological Integration</a:t>
            </a:r>
            <a:endParaRPr lang="en-US" sz="2598" dirty="0"/>
          </a:p>
        </p:txBody>
      </p:sp>
      <p:sp>
        <p:nvSpPr>
          <p:cNvPr id="36" name="Text 13"/>
          <p:cNvSpPr/>
          <p:nvPr/>
        </p:nvSpPr>
        <p:spPr>
          <a:xfrm>
            <a:off x="2837140" y="4233504"/>
            <a:ext cx="7146012" cy="1187648"/>
          </a:xfrm>
          <a:prstGeom prst="rect">
            <a:avLst/>
          </a:prstGeom>
          <a:noFill/>
          <a:ln/>
        </p:spPr>
        <p:txBody>
          <a:bodyPr wrap="square" rtlCol="0" anchor="t"/>
          <a:lstStyle/>
          <a:p>
            <a:pPr marL="0" indent="0" algn="l">
              <a:lnSpc>
                <a:spcPts val="3117"/>
              </a:lnSpc>
              <a:buNone/>
            </a:pPr>
            <a:r>
              <a:rPr lang="en-US" sz="2078" dirty="0">
                <a:solidFill>
                  <a:srgbClr val="49495A"/>
                </a:solidFill>
                <a:latin typeface="Open Sans" pitchFamily="34" charset="0"/>
                <a:ea typeface="Open Sans" pitchFamily="34" charset="-122"/>
                <a:cs typeface="Open Sans" pitchFamily="34" charset="-120"/>
              </a:rPr>
              <a:t>The company embraces technological advancements, integrating digital databases and online platforms, expanding its reach and services.</a:t>
            </a:r>
            <a:endParaRPr lang="en-US" sz="2078" dirty="0"/>
          </a:p>
        </p:txBody>
      </p:sp>
      <p:sp>
        <p:nvSpPr>
          <p:cNvPr id="37" name="Shape 14"/>
          <p:cNvSpPr/>
          <p:nvPr/>
        </p:nvSpPr>
        <p:spPr>
          <a:xfrm>
            <a:off x="1682413" y="6561831"/>
            <a:ext cx="923687" cy="52745"/>
          </a:xfrm>
          <a:prstGeom prst="rect">
            <a:avLst/>
          </a:prstGeom>
          <a:solidFill>
            <a:srgbClr val="B8B7E0"/>
          </a:solidFill>
          <a:ln/>
        </p:spPr>
      </p:sp>
      <p:sp>
        <p:nvSpPr>
          <p:cNvPr id="38" name="Shape 15"/>
          <p:cNvSpPr/>
          <p:nvPr/>
        </p:nvSpPr>
        <p:spPr>
          <a:xfrm>
            <a:off x="1088648" y="6291381"/>
            <a:ext cx="593765" cy="593765"/>
          </a:xfrm>
          <a:prstGeom prst="roundRect">
            <a:avLst>
              <a:gd name="adj" fmla="val 26670"/>
            </a:avLst>
          </a:prstGeom>
          <a:solidFill>
            <a:srgbClr val="DED6FF"/>
          </a:solidFill>
          <a:ln/>
        </p:spPr>
      </p:sp>
      <p:sp>
        <p:nvSpPr>
          <p:cNvPr id="39" name="Text 16"/>
          <p:cNvSpPr/>
          <p:nvPr/>
        </p:nvSpPr>
        <p:spPr>
          <a:xfrm>
            <a:off x="1263551" y="6390322"/>
            <a:ext cx="243840" cy="395883"/>
          </a:xfrm>
          <a:prstGeom prst="rect">
            <a:avLst/>
          </a:prstGeom>
          <a:noFill/>
          <a:ln/>
        </p:spPr>
        <p:txBody>
          <a:bodyPr wrap="none" rtlCol="0" anchor="t"/>
          <a:lstStyle/>
          <a:p>
            <a:pPr marL="0" indent="0" algn="ctr">
              <a:lnSpc>
                <a:spcPts val="3117"/>
              </a:lnSpc>
              <a:buNone/>
            </a:pPr>
            <a:r>
              <a:rPr lang="en-US" sz="3117" dirty="0">
                <a:solidFill>
                  <a:srgbClr val="5955EB"/>
                </a:solidFill>
                <a:latin typeface="Libre Baskerville" pitchFamily="34" charset="0"/>
                <a:ea typeface="Libre Baskerville" pitchFamily="34" charset="-122"/>
                <a:cs typeface="Libre Baskerville" pitchFamily="34" charset="-120"/>
              </a:rPr>
              <a:t>3</a:t>
            </a:r>
            <a:endParaRPr lang="en-US" sz="3117" dirty="0"/>
          </a:p>
        </p:txBody>
      </p:sp>
      <p:sp>
        <p:nvSpPr>
          <p:cNvPr id="40" name="Text 17"/>
          <p:cNvSpPr/>
          <p:nvPr/>
        </p:nvSpPr>
        <p:spPr>
          <a:xfrm>
            <a:off x="2837140" y="6258400"/>
            <a:ext cx="5061228" cy="412313"/>
          </a:xfrm>
          <a:prstGeom prst="rect">
            <a:avLst/>
          </a:prstGeom>
          <a:noFill/>
          <a:ln/>
        </p:spPr>
        <p:txBody>
          <a:bodyPr wrap="none" rtlCol="0" anchor="t"/>
          <a:lstStyle/>
          <a:p>
            <a:pPr marL="0" indent="0" algn="l">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2000s: Data Analytics Pioneer</a:t>
            </a:r>
            <a:endParaRPr lang="en-US" sz="2598" dirty="0"/>
          </a:p>
        </p:txBody>
      </p:sp>
      <p:sp>
        <p:nvSpPr>
          <p:cNvPr id="41" name="Text 18"/>
          <p:cNvSpPr/>
          <p:nvPr/>
        </p:nvSpPr>
        <p:spPr>
          <a:xfrm>
            <a:off x="2837140" y="6829067"/>
            <a:ext cx="7146012" cy="1187648"/>
          </a:xfrm>
          <a:prstGeom prst="rect">
            <a:avLst/>
          </a:prstGeom>
          <a:noFill/>
          <a:ln/>
        </p:spPr>
        <p:txBody>
          <a:bodyPr wrap="square" rtlCol="0" anchor="t"/>
          <a:lstStyle/>
          <a:p>
            <a:pPr marL="0" indent="0" algn="l">
              <a:lnSpc>
                <a:spcPts val="3117"/>
              </a:lnSpc>
              <a:buNone/>
            </a:pPr>
            <a:r>
              <a:rPr lang="en-US" sz="2078" dirty="0">
                <a:solidFill>
                  <a:srgbClr val="49495A"/>
                </a:solidFill>
                <a:latin typeface="Open Sans" pitchFamily="34" charset="0"/>
                <a:ea typeface="Open Sans" pitchFamily="34" charset="-122"/>
                <a:cs typeface="Open Sans" pitchFamily="34" charset="-120"/>
              </a:rPr>
              <a:t>LexisNexis ventures into data analytics, developing sophisticated tools to extract insights from vast datasets, solidifying its leadership in the field.</a:t>
            </a:r>
            <a:endParaRPr lang="en-US" sz="2078" dirty="0"/>
          </a:p>
        </p:txBody>
      </p:sp>
    </p:spTree>
    <p:extLst>
      <p:ext uri="{BB962C8B-B14F-4D97-AF65-F5344CB8AC3E}">
        <p14:creationId xmlns:p14="http://schemas.microsoft.com/office/powerpoint/2010/main" val="193975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313539"/>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313539"/>
          </a:xfrm>
          <a:prstGeom prst="rect">
            <a:avLst/>
          </a:prstGeom>
        </p:spPr>
      </p:pic>
      <p:sp>
        <p:nvSpPr>
          <p:cNvPr id="5" name="Text 2"/>
          <p:cNvSpPr/>
          <p:nvPr/>
        </p:nvSpPr>
        <p:spPr>
          <a:xfrm>
            <a:off x="6476048" y="725805"/>
            <a:ext cx="7164705" cy="3298984"/>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Conclusion: LexisNexis - A Data Pioneer Shaping the Future</a:t>
            </a:r>
            <a:endParaRPr lang="en-US" sz="5195" dirty="0"/>
          </a:p>
        </p:txBody>
      </p:sp>
      <p:sp>
        <p:nvSpPr>
          <p:cNvPr id="6" name="Text 3"/>
          <p:cNvSpPr/>
          <p:nvPr/>
        </p:nvSpPr>
        <p:spPr>
          <a:xfrm>
            <a:off x="6476048" y="4420672"/>
            <a:ext cx="7164705" cy="3167063"/>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From its humble beginnings as a provider of legal documents, LexisNexis has evolved into a global data powerhouse. The company's unwavering commitment to data quality, technological innovation, and user-centric design has positioned it as a leader in the data analytics space. As the world becomes increasingly data-driven, LexisNexis is well-positioned to continue shaping the future of how we access, analyze, and utilize information.</a:t>
            </a:r>
            <a:endParaRPr lang="en-US" sz="2078"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476048" y="1475661"/>
            <a:ext cx="6598206" cy="824746"/>
          </a:xfrm>
          <a:prstGeom prst="rect">
            <a:avLst/>
          </a:prstGeom>
          <a:noFill/>
          <a:ln/>
        </p:spPr>
        <p:txBody>
          <a:bodyPr wrap="non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Sources</a:t>
            </a:r>
            <a:endParaRPr lang="en-US" sz="5195" dirty="0"/>
          </a:p>
        </p:txBody>
      </p:sp>
      <p:sp>
        <p:nvSpPr>
          <p:cNvPr id="6" name="Text 3"/>
          <p:cNvSpPr/>
          <p:nvPr/>
        </p:nvSpPr>
        <p:spPr>
          <a:xfrm>
            <a:off x="6476048" y="2696289"/>
            <a:ext cx="7164705"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 LexisNexis Company Profile. Retrieved from LexisNexis website: </a:t>
            </a:r>
            <a:r>
              <a:rPr lang="en-US" sz="2078" u="sng" dirty="0">
                <a:solidFill>
                  <a:srgbClr val="5955EB"/>
                </a:solidFill>
                <a:latin typeface="Open Sans" pitchFamily="34" charset="0"/>
                <a:ea typeface="Open Sans" pitchFamily="34" charset="-122"/>
                <a:cs typeface="Open Sans" pitchFamily="34" charset="-120"/>
                <a:hlinkClick r:id="rId4">
                  <a:extLst>
                    <a:ext uri="{A12FA001-AC4F-418D-AE19-62706E023703}">
                      <ahyp:hlinkClr xmlns:ahyp="http://schemas.microsoft.com/office/drawing/2018/hyperlinkcolor" val="tx"/>
                    </a:ext>
                  </a:extLst>
                </a:hlinkClick>
              </a:rPr>
              <a:t>https://www.lexisnexis.com/en-us/about-us/company-profile.page</a:t>
            </a:r>
            <a:r>
              <a:rPr lang="en-US" sz="2078" dirty="0">
                <a:solidFill>
                  <a:srgbClr val="49495A"/>
                </a:solidFill>
                <a:latin typeface="Open Sans" pitchFamily="34" charset="0"/>
                <a:ea typeface="Open Sans" pitchFamily="34" charset="-122"/>
                <a:cs typeface="Open Sans" pitchFamily="34" charset="-120"/>
              </a:rPr>
              <a:t> </a:t>
            </a:r>
            <a:endParaRPr lang="en-US" sz="2078" dirty="0"/>
          </a:p>
        </p:txBody>
      </p:sp>
      <p:sp>
        <p:nvSpPr>
          <p:cNvPr id="7" name="Text 4"/>
          <p:cNvSpPr/>
          <p:nvPr/>
        </p:nvSpPr>
        <p:spPr>
          <a:xfrm>
            <a:off x="6476048" y="4180761"/>
            <a:ext cx="7164705"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 "LexisNexis: The Business of Law." Harvard Business Review. Retrieved from HBR website: </a:t>
            </a:r>
            <a:r>
              <a:rPr lang="en-US" sz="2078" u="sng" dirty="0">
                <a:solidFill>
                  <a:srgbClr val="5955EB"/>
                </a:solidFill>
                <a:latin typeface="Open Sans" pitchFamily="34" charset="0"/>
                <a:ea typeface="Open Sans" pitchFamily="34" charset="-122"/>
                <a:cs typeface="Open Sans" pitchFamily="34" charset="-120"/>
                <a:hlinkClick r:id="rId5">
                  <a:extLst>
                    <a:ext uri="{A12FA001-AC4F-418D-AE19-62706E023703}">
                      <ahyp:hlinkClr xmlns:ahyp="http://schemas.microsoft.com/office/drawing/2018/hyperlinkcolor" val="tx"/>
                    </a:ext>
                  </a:extLst>
                </a:hlinkClick>
              </a:rPr>
              <a:t>https://hbr.org</a:t>
            </a:r>
            <a:r>
              <a:rPr lang="en-US" sz="2078" dirty="0">
                <a:solidFill>
                  <a:srgbClr val="49495A"/>
                </a:solidFill>
                <a:latin typeface="Open Sans" pitchFamily="34" charset="0"/>
                <a:ea typeface="Open Sans" pitchFamily="34" charset="-122"/>
                <a:cs typeface="Open Sans" pitchFamily="34" charset="-120"/>
              </a:rPr>
              <a:t> </a:t>
            </a:r>
            <a:endParaRPr lang="en-US" sz="2078" dirty="0"/>
          </a:p>
        </p:txBody>
      </p:sp>
      <p:sp>
        <p:nvSpPr>
          <p:cNvPr id="8" name="Text 5"/>
          <p:cNvSpPr/>
          <p:nvPr/>
        </p:nvSpPr>
        <p:spPr>
          <a:xfrm>
            <a:off x="6476048" y="5269349"/>
            <a:ext cx="7164705"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 Gartner Analysis on LexisNexis Solutions. Retrieved from Gartner: </a:t>
            </a:r>
            <a:r>
              <a:rPr lang="en-US" sz="2078" u="sng" dirty="0">
                <a:solidFill>
                  <a:srgbClr val="5955EB"/>
                </a:solidFill>
                <a:latin typeface="Open Sans" pitchFamily="34" charset="0"/>
                <a:ea typeface="Open Sans" pitchFamily="34" charset="-122"/>
                <a:cs typeface="Open Sans" pitchFamily="34" charset="-120"/>
                <a:hlinkClick r:id="rId6">
                  <a:extLst>
                    <a:ext uri="{A12FA001-AC4F-418D-AE19-62706E023703}">
                      <ahyp:hlinkClr xmlns:ahyp="http://schemas.microsoft.com/office/drawing/2018/hyperlinkcolor" val="tx"/>
                    </a:ext>
                  </a:extLst>
                </a:hlinkClick>
              </a:rPr>
              <a:t>https://www.gartner.com</a:t>
            </a:r>
            <a:r>
              <a:rPr lang="en-US" sz="2078" dirty="0">
                <a:solidFill>
                  <a:srgbClr val="49495A"/>
                </a:solidFill>
                <a:latin typeface="Open Sans" pitchFamily="34" charset="0"/>
                <a:ea typeface="Open Sans" pitchFamily="34" charset="-122"/>
                <a:cs typeface="Open Sans" pitchFamily="34" charset="-120"/>
              </a:rPr>
              <a:t> </a:t>
            </a:r>
            <a:endParaRPr lang="en-US" sz="2078" dirty="0"/>
          </a:p>
        </p:txBody>
      </p:sp>
      <p:sp>
        <p:nvSpPr>
          <p:cNvPr id="9" name="Text 6"/>
          <p:cNvSpPr/>
          <p:nvPr/>
        </p:nvSpPr>
        <p:spPr>
          <a:xfrm>
            <a:off x="6476048" y="6357938"/>
            <a:ext cx="7164705" cy="395883"/>
          </a:xfrm>
          <a:prstGeom prst="rect">
            <a:avLst/>
          </a:prstGeom>
          <a:noFill/>
          <a:ln/>
        </p:spPr>
        <p:txBody>
          <a:bodyPr wrap="non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 Crunchbase Profile for Lexis</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55446" y="-85785"/>
            <a:ext cx="14630400" cy="8229600"/>
          </a:xfrm>
          <a:prstGeom prst="rect">
            <a:avLst/>
          </a:prstGeom>
          <a:solidFill>
            <a:srgbClr val="FBFAFF"/>
          </a:solidFill>
          <a:ln/>
        </p:spPr>
      </p:sp>
      <p:sp>
        <p:nvSpPr>
          <p:cNvPr id="4" name="Text 2"/>
          <p:cNvSpPr/>
          <p:nvPr/>
        </p:nvSpPr>
        <p:spPr>
          <a:xfrm>
            <a:off x="934201" y="281905"/>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Navigating the Data Landscape: Challenges and Opportunities</a:t>
            </a:r>
            <a:endParaRPr lang="en-US" sz="5195" dirty="0"/>
          </a:p>
        </p:txBody>
      </p:sp>
      <p:sp>
        <p:nvSpPr>
          <p:cNvPr id="5" name="Text 3"/>
          <p:cNvSpPr/>
          <p:nvPr/>
        </p:nvSpPr>
        <p:spPr>
          <a:xfrm>
            <a:off x="934201" y="2342002"/>
            <a:ext cx="338423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Business Challenges</a:t>
            </a:r>
            <a:endParaRPr lang="en-US" sz="2598" dirty="0"/>
          </a:p>
        </p:txBody>
      </p:sp>
      <p:sp>
        <p:nvSpPr>
          <p:cNvPr id="6" name="Text 4"/>
          <p:cNvSpPr/>
          <p:nvPr/>
        </p:nvSpPr>
        <p:spPr>
          <a:xfrm>
            <a:off x="934201" y="2859632"/>
            <a:ext cx="6003608" cy="1583531"/>
          </a:xfrm>
          <a:prstGeom prst="rect">
            <a:avLst/>
          </a:prstGeom>
          <a:noFill/>
          <a:ln/>
        </p:spPr>
        <p:txBody>
          <a:bodyPr wrap="square" rtlCol="0" anchor="t"/>
          <a:lstStyle/>
          <a:p>
            <a:pPr marL="342900" indent="-342900">
              <a:lnSpc>
                <a:spcPts val="3117"/>
              </a:lnSpc>
              <a:buFont typeface="Arial" panose="020B0604020202020204" pitchFamily="34" charset="0"/>
              <a:buChar char="•"/>
            </a:pPr>
            <a:r>
              <a:rPr lang="en-US" sz="2078" dirty="0"/>
              <a:t>Expand affordable subscription models.</a:t>
            </a:r>
          </a:p>
          <a:p>
            <a:pPr marL="342900" indent="-342900">
              <a:lnSpc>
                <a:spcPts val="3117"/>
              </a:lnSpc>
              <a:buFont typeface="Arial" panose="020B0604020202020204" pitchFamily="34" charset="0"/>
              <a:buChar char="•"/>
            </a:pPr>
            <a:r>
              <a:rPr lang="en-US" sz="2078" dirty="0"/>
              <a:t>Enhance data privacy measures.</a:t>
            </a:r>
          </a:p>
          <a:p>
            <a:pPr marL="342900" indent="-342900">
              <a:lnSpc>
                <a:spcPts val="3117"/>
              </a:lnSpc>
              <a:buFont typeface="Arial" panose="020B0604020202020204" pitchFamily="34" charset="0"/>
              <a:buChar char="•"/>
            </a:pPr>
            <a:r>
              <a:rPr lang="en-US" sz="2078" dirty="0"/>
              <a:t>Simplify integration with other systems.</a:t>
            </a:r>
          </a:p>
          <a:p>
            <a:pPr marL="342900" indent="-342900">
              <a:lnSpc>
                <a:spcPts val="3117"/>
              </a:lnSpc>
              <a:buFont typeface="Arial" panose="020B0604020202020204" pitchFamily="34" charset="0"/>
              <a:buChar char="•"/>
            </a:pPr>
            <a:r>
              <a:rPr lang="en-US" sz="2078" dirty="0"/>
              <a:t>Invest in innovation.</a:t>
            </a:r>
          </a:p>
          <a:p>
            <a:pPr marL="342900" indent="-342900">
              <a:lnSpc>
                <a:spcPts val="3117"/>
              </a:lnSpc>
              <a:buFont typeface="Arial" panose="020B0604020202020204" pitchFamily="34" charset="0"/>
              <a:buChar char="•"/>
            </a:pPr>
            <a:r>
              <a:rPr lang="en-US" sz="2078" dirty="0"/>
              <a:t>Localize content and services.</a:t>
            </a:r>
          </a:p>
          <a:p>
            <a:pPr marL="342900" indent="-342900">
              <a:lnSpc>
                <a:spcPts val="3117"/>
              </a:lnSpc>
              <a:buFont typeface="Arial" panose="020B0604020202020204" pitchFamily="34" charset="0"/>
              <a:buChar char="•"/>
            </a:pPr>
            <a:r>
              <a:rPr lang="en-US" sz="2078" dirty="0"/>
              <a:t>Boost customer engagement.</a:t>
            </a:r>
          </a:p>
          <a:p>
            <a:pPr marL="342900" indent="-342900">
              <a:lnSpc>
                <a:spcPts val="3117"/>
              </a:lnSpc>
              <a:buFont typeface="Arial" panose="020B0604020202020204" pitchFamily="34" charset="0"/>
              <a:buChar char="•"/>
            </a:pPr>
            <a:r>
              <a:rPr lang="en-US" sz="2078" dirty="0"/>
              <a:t>Form strategic partnerships.</a:t>
            </a:r>
          </a:p>
          <a:p>
            <a:pPr marL="342900" indent="-342900">
              <a:lnSpc>
                <a:spcPts val="3117"/>
              </a:lnSpc>
              <a:buFont typeface="Arial" panose="020B0604020202020204" pitchFamily="34" charset="0"/>
              <a:buChar char="•"/>
            </a:pPr>
            <a:r>
              <a:rPr lang="en-US" sz="2078" dirty="0"/>
              <a:t>Strengthen marketing efforts to broaden reach and differentiate.</a:t>
            </a:r>
          </a:p>
          <a:p>
            <a:pPr marL="342900" indent="-342900">
              <a:lnSpc>
                <a:spcPts val="3117"/>
              </a:lnSpc>
              <a:buFont typeface="Arial" panose="020B0604020202020204" pitchFamily="34" charset="0"/>
              <a:buChar char="•"/>
            </a:pPr>
            <a:endParaRPr lang="en-US" sz="2078" dirty="0"/>
          </a:p>
        </p:txBody>
      </p:sp>
      <p:sp>
        <p:nvSpPr>
          <p:cNvPr id="7" name="Text 5"/>
          <p:cNvSpPr/>
          <p:nvPr/>
        </p:nvSpPr>
        <p:spPr>
          <a:xfrm>
            <a:off x="7637144" y="2342002"/>
            <a:ext cx="3562588"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Technical Challenges</a:t>
            </a:r>
            <a:endParaRPr lang="en-US" sz="2598" dirty="0"/>
          </a:p>
        </p:txBody>
      </p:sp>
      <p:sp>
        <p:nvSpPr>
          <p:cNvPr id="8" name="Text 6"/>
          <p:cNvSpPr/>
          <p:nvPr/>
        </p:nvSpPr>
        <p:spPr>
          <a:xfrm>
            <a:off x="7637144" y="2847450"/>
            <a:ext cx="6003608" cy="1979414"/>
          </a:xfrm>
          <a:prstGeom prst="rect">
            <a:avLst/>
          </a:prstGeom>
          <a:noFill/>
          <a:ln/>
        </p:spPr>
        <p:txBody>
          <a:bodyPr wrap="square" rtlCol="0" anchor="t"/>
          <a:lstStyle/>
          <a:p>
            <a:pPr marL="342900" indent="-342900">
              <a:lnSpc>
                <a:spcPts val="3117"/>
              </a:lnSpc>
              <a:buFont typeface="Arial" panose="020B0604020202020204" pitchFamily="34" charset="0"/>
              <a:buChar char="•"/>
            </a:pPr>
            <a:r>
              <a:rPr lang="en-US" sz="2078" dirty="0"/>
              <a:t>Maintaining data quality.</a:t>
            </a:r>
          </a:p>
          <a:p>
            <a:pPr marL="342900" indent="-342900">
              <a:lnSpc>
                <a:spcPts val="3117"/>
              </a:lnSpc>
              <a:buFont typeface="Arial" panose="020B0604020202020204" pitchFamily="34" charset="0"/>
              <a:buChar char="•"/>
            </a:pPr>
            <a:r>
              <a:rPr lang="en-US" sz="2078" dirty="0"/>
              <a:t>Overcoming data silos.</a:t>
            </a:r>
          </a:p>
          <a:p>
            <a:pPr marL="342900" indent="-342900">
              <a:lnSpc>
                <a:spcPts val="3117"/>
              </a:lnSpc>
              <a:buFont typeface="Arial" panose="020B0604020202020204" pitchFamily="34" charset="0"/>
              <a:buChar char="•"/>
            </a:pPr>
            <a:r>
              <a:rPr lang="en-US" sz="2078" dirty="0"/>
              <a:t>Enabling real-time processing.</a:t>
            </a:r>
          </a:p>
          <a:p>
            <a:pPr marL="342900" indent="-342900">
              <a:lnSpc>
                <a:spcPts val="3117"/>
              </a:lnSpc>
              <a:buFont typeface="Arial" panose="020B0604020202020204" pitchFamily="34" charset="0"/>
              <a:buChar char="•"/>
            </a:pPr>
            <a:r>
              <a:rPr lang="en-US" sz="2078" dirty="0"/>
              <a:t>Designing flexible and effective data architecture.</a:t>
            </a:r>
          </a:p>
          <a:p>
            <a:pPr marL="342900" indent="-342900">
              <a:lnSpc>
                <a:spcPts val="3117"/>
              </a:lnSpc>
              <a:buFont typeface="Arial" panose="020B0604020202020204" pitchFamily="34" charset="0"/>
              <a:buChar char="•"/>
            </a:pPr>
            <a:r>
              <a:rPr lang="en-US" sz="2078" dirty="0"/>
              <a:t>Ensuring System interoperability.</a:t>
            </a:r>
          </a:p>
          <a:p>
            <a:pPr marL="342900" indent="-342900">
              <a:lnSpc>
                <a:spcPts val="3117"/>
              </a:lnSpc>
              <a:buFont typeface="Arial" panose="020B0604020202020204" pitchFamily="34" charset="0"/>
              <a:buChar char="•"/>
            </a:pPr>
            <a:r>
              <a:rPr lang="en-US" sz="2078" dirty="0"/>
              <a:t>Managing the complexity of data management tools.</a:t>
            </a:r>
          </a:p>
          <a:p>
            <a:pPr marL="342900" indent="-342900">
              <a:lnSpc>
                <a:spcPts val="3117"/>
              </a:lnSpc>
              <a:buFont typeface="Arial" panose="020B0604020202020204" pitchFamily="34" charset="0"/>
              <a:buChar char="•"/>
            </a:pPr>
            <a:r>
              <a:rPr lang="en-US" sz="2078" dirty="0"/>
              <a:t>Optimizing performance.</a:t>
            </a:r>
          </a:p>
          <a:p>
            <a:pPr marL="342900" indent="-342900">
              <a:lnSpc>
                <a:spcPts val="3117"/>
              </a:lnSpc>
              <a:buFont typeface="Arial" panose="020B0604020202020204" pitchFamily="34" charset="0"/>
              <a:buChar char="•"/>
            </a:pPr>
            <a:r>
              <a:rPr lang="en-US" sz="2078" dirty="0"/>
              <a:t>Efficiently processing big data.</a:t>
            </a:r>
          </a:p>
          <a:p>
            <a:pPr marL="342900" indent="-342900">
              <a:lnSpc>
                <a:spcPts val="3117"/>
              </a:lnSpc>
              <a:buFont typeface="Arial" panose="020B0604020202020204" pitchFamily="34" charset="0"/>
              <a:buChar char="•"/>
            </a:pPr>
            <a:r>
              <a:rPr lang="en-US" sz="2078" dirty="0"/>
              <a:t>Integrating machine learning and AI.</a:t>
            </a:r>
          </a:p>
          <a:p>
            <a:pPr marL="342900" indent="-342900">
              <a:lnSpc>
                <a:spcPts val="3117"/>
              </a:lnSpc>
              <a:buFont typeface="Arial" panose="020B0604020202020204" pitchFamily="34" charset="0"/>
              <a:buChar char="•"/>
            </a:pPr>
            <a:r>
              <a:rPr lang="en-US" sz="2078" dirty="0"/>
              <a:t>Creating clear data visualization.</a:t>
            </a:r>
          </a:p>
          <a:p>
            <a:pPr marL="342900" indent="-342900">
              <a:lnSpc>
                <a:spcPts val="3117"/>
              </a:lnSpc>
              <a:buFont typeface="Arial" panose="020B0604020202020204" pitchFamily="34" charset="0"/>
              <a:buChar char="•"/>
            </a:pPr>
            <a:r>
              <a:rPr lang="en-US" sz="2078" dirty="0"/>
              <a:t>Solutions require advanced technology, robust processes, skilled personnel.</a:t>
            </a:r>
          </a:p>
          <a:p>
            <a:pPr marL="342900" indent="-342900">
              <a:lnSpc>
                <a:spcPts val="3117"/>
              </a:lnSpc>
              <a:buFont typeface="Arial" panose="020B0604020202020204" pitchFamily="34" charset="0"/>
              <a:buChar char="•"/>
            </a:pPr>
            <a:endParaRPr lang="en-US" sz="2078" dirty="0"/>
          </a:p>
        </p:txBody>
      </p:sp>
    </p:spTree>
    <p:extLst>
      <p:ext uri="{BB962C8B-B14F-4D97-AF65-F5344CB8AC3E}">
        <p14:creationId xmlns:p14="http://schemas.microsoft.com/office/powerpoint/2010/main" val="195441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33814" y="-356430"/>
            <a:ext cx="14630400" cy="8229600"/>
          </a:xfrm>
          <a:prstGeom prst="rect">
            <a:avLst/>
          </a:prstGeom>
          <a:solidFill>
            <a:srgbClr val="FBFAFF"/>
          </a:solidFill>
          <a:ln/>
        </p:spPr>
      </p:sp>
      <p:sp>
        <p:nvSpPr>
          <p:cNvPr id="4" name="Text 2"/>
          <p:cNvSpPr/>
          <p:nvPr/>
        </p:nvSpPr>
        <p:spPr>
          <a:xfrm>
            <a:off x="989648" y="102943"/>
            <a:ext cx="13606938" cy="1649492"/>
          </a:xfrm>
          <a:prstGeom prst="rect">
            <a:avLst/>
          </a:prstGeom>
          <a:noFill/>
          <a:ln/>
        </p:spPr>
        <p:txBody>
          <a:bodyPr wrap="square" rtlCol="0" anchor="t"/>
          <a:lstStyle/>
          <a:p>
            <a:pPr marL="0" indent="0">
              <a:lnSpc>
                <a:spcPts val="6494"/>
              </a:lnSpc>
              <a:buNone/>
            </a:pPr>
            <a:r>
              <a:rPr lang="en-US" sz="4000" dirty="0">
                <a:solidFill>
                  <a:srgbClr val="5955EB"/>
                </a:solidFill>
                <a:latin typeface="Libre Baskerville" pitchFamily="34" charset="0"/>
                <a:ea typeface="Libre Baskerville" pitchFamily="34" charset="-122"/>
                <a:cs typeface="Libre Baskerville" pitchFamily="34" charset="-120"/>
              </a:rPr>
              <a:t>Data to Intelligence: The LexisNexis Value Chain</a:t>
            </a:r>
          </a:p>
          <a:p>
            <a:pPr marL="0" indent="0">
              <a:lnSpc>
                <a:spcPts val="6494"/>
              </a:lnSpc>
              <a:buNone/>
            </a:pPr>
            <a:endParaRPr lang="en-US" sz="4000" dirty="0">
              <a:solidFill>
                <a:srgbClr val="5955EB"/>
              </a:solidFill>
              <a:latin typeface="Libre Baskerville" pitchFamily="34" charset="0"/>
              <a:ea typeface="Libre Baskerville" pitchFamily="34" charset="-122"/>
              <a:cs typeface="Libre Baskerville" pitchFamily="34" charset="-120"/>
            </a:endParaRPr>
          </a:p>
          <a:p>
            <a:pPr marL="0" indent="0">
              <a:lnSpc>
                <a:spcPts val="6494"/>
              </a:lnSpc>
              <a:buNone/>
            </a:pPr>
            <a:endParaRPr lang="en-US" sz="4000" dirty="0"/>
          </a:p>
        </p:txBody>
      </p:sp>
      <p:pic>
        <p:nvPicPr>
          <p:cNvPr id="5" name="Image 0" descr="preencoded.png"/>
          <p:cNvPicPr>
            <a:picLocks noChangeAspect="1"/>
          </p:cNvPicPr>
          <p:nvPr/>
        </p:nvPicPr>
        <p:blipFill>
          <a:blip r:embed="rId3"/>
          <a:stretch>
            <a:fillRect/>
          </a:stretch>
        </p:blipFill>
        <p:spPr>
          <a:xfrm>
            <a:off x="989648" y="1307619"/>
            <a:ext cx="1319570" cy="1200746"/>
          </a:xfrm>
          <a:prstGeom prst="rect">
            <a:avLst/>
          </a:prstGeom>
        </p:spPr>
      </p:pic>
      <p:sp>
        <p:nvSpPr>
          <p:cNvPr id="6" name="Text 3"/>
          <p:cNvSpPr/>
          <p:nvPr/>
        </p:nvSpPr>
        <p:spPr>
          <a:xfrm>
            <a:off x="2522220" y="1180638"/>
            <a:ext cx="3299103" cy="412313"/>
          </a:xfrm>
          <a:prstGeom prst="rect">
            <a:avLst/>
          </a:prstGeom>
          <a:noFill/>
          <a:ln/>
        </p:spPr>
        <p:txBody>
          <a:bodyPr wrap="none" rtlCol="0" anchor="t"/>
          <a:lstStyle/>
          <a:p>
            <a:pPr marL="0" indent="0" algn="l">
              <a:lnSpc>
                <a:spcPts val="3247"/>
              </a:lnSpc>
              <a:buNone/>
            </a:pPr>
            <a:r>
              <a:rPr lang="en-US" sz="2598" b="1" dirty="0">
                <a:solidFill>
                  <a:srgbClr val="C00000"/>
                </a:solidFill>
                <a:latin typeface="Agency FB" panose="020B0503020202020204" pitchFamily="34" charset="0"/>
                <a:ea typeface="Libre Baskerville" pitchFamily="34" charset="-122"/>
                <a:cs typeface="Libre Baskerville" pitchFamily="34" charset="-120"/>
              </a:rPr>
              <a:t>Data Collection</a:t>
            </a:r>
            <a:endParaRPr lang="en-US" sz="2598" b="1" dirty="0">
              <a:solidFill>
                <a:srgbClr val="C00000"/>
              </a:solidFill>
              <a:latin typeface="Agency FB" panose="020B0503020202020204" pitchFamily="34" charset="0"/>
            </a:endParaRPr>
          </a:p>
        </p:txBody>
      </p:sp>
      <p:sp>
        <p:nvSpPr>
          <p:cNvPr id="7" name="Text 4"/>
          <p:cNvSpPr/>
          <p:nvPr/>
        </p:nvSpPr>
        <p:spPr>
          <a:xfrm>
            <a:off x="2507159" y="1571461"/>
            <a:ext cx="11848921" cy="791766"/>
          </a:xfrm>
          <a:prstGeom prst="rect">
            <a:avLst/>
          </a:prstGeom>
          <a:noFill/>
          <a:ln/>
        </p:spPr>
        <p:txBody>
          <a:bodyPr wrap="square" rtlCol="0" anchor="t"/>
          <a:lstStyle/>
          <a:p>
            <a:pPr marL="0" indent="0" algn="l">
              <a:lnSpc>
                <a:spcPts val="3117"/>
              </a:lnSpc>
              <a:buNone/>
            </a:pPr>
            <a:r>
              <a:rPr lang="en-US" sz="1600" dirty="0">
                <a:solidFill>
                  <a:srgbClr val="49495A"/>
                </a:solidFill>
                <a:latin typeface="Adobe Fan Heiti Std B" panose="020B0700000000000000" pitchFamily="34" charset="-128"/>
                <a:ea typeface="Adobe Fan Heiti Std B" panose="020B0700000000000000" pitchFamily="34" charset="-128"/>
                <a:cs typeface="Open Sans" pitchFamily="34" charset="-120"/>
              </a:rPr>
              <a:t>Gathering raw data from diverse sources, including legal documents, news articles, regulatory filings, and social media.</a:t>
            </a:r>
            <a:endParaRPr lang="en-US" sz="1600" dirty="0">
              <a:latin typeface="Adobe Fan Heiti Std B" panose="020B0700000000000000" pitchFamily="34" charset="-128"/>
              <a:ea typeface="Adobe Fan Heiti Std B" panose="020B0700000000000000" pitchFamily="34" charset="-128"/>
            </a:endParaRPr>
          </a:p>
        </p:txBody>
      </p:sp>
      <p:pic>
        <p:nvPicPr>
          <p:cNvPr id="8" name="Image 1" descr="preencoded.png"/>
          <p:cNvPicPr>
            <a:picLocks noChangeAspect="1"/>
          </p:cNvPicPr>
          <p:nvPr/>
        </p:nvPicPr>
        <p:blipFill>
          <a:blip r:embed="rId4"/>
          <a:stretch>
            <a:fillRect/>
          </a:stretch>
        </p:blipFill>
        <p:spPr>
          <a:xfrm>
            <a:off x="989648" y="2618853"/>
            <a:ext cx="1319570" cy="1300080"/>
          </a:xfrm>
          <a:prstGeom prst="rect">
            <a:avLst/>
          </a:prstGeom>
        </p:spPr>
      </p:pic>
      <p:sp>
        <p:nvSpPr>
          <p:cNvPr id="9" name="Text 5"/>
          <p:cNvSpPr/>
          <p:nvPr/>
        </p:nvSpPr>
        <p:spPr>
          <a:xfrm>
            <a:off x="2507159" y="2533069"/>
            <a:ext cx="3299103" cy="412313"/>
          </a:xfrm>
          <a:prstGeom prst="rect">
            <a:avLst/>
          </a:prstGeom>
          <a:noFill/>
          <a:ln/>
        </p:spPr>
        <p:txBody>
          <a:bodyPr wrap="none" rtlCol="0" anchor="t"/>
          <a:lstStyle/>
          <a:p>
            <a:pPr marL="0" indent="0" algn="l">
              <a:lnSpc>
                <a:spcPts val="3247"/>
              </a:lnSpc>
              <a:buNone/>
            </a:pPr>
            <a:r>
              <a:rPr lang="en-US" sz="2598" b="1" dirty="0">
                <a:solidFill>
                  <a:srgbClr val="C00000"/>
                </a:solidFill>
                <a:latin typeface="Agency FB" panose="020B0503020202020204" pitchFamily="34" charset="0"/>
                <a:ea typeface="Libre Baskerville" pitchFamily="34" charset="-122"/>
                <a:cs typeface="Libre Baskerville" pitchFamily="34" charset="-120"/>
              </a:rPr>
              <a:t>Data Processing</a:t>
            </a:r>
            <a:endParaRPr lang="en-US" sz="2598" b="1" dirty="0">
              <a:solidFill>
                <a:srgbClr val="C00000"/>
              </a:solidFill>
              <a:latin typeface="Agency FB" panose="020B0503020202020204" pitchFamily="34" charset="0"/>
            </a:endParaRPr>
          </a:p>
        </p:txBody>
      </p:sp>
      <p:sp>
        <p:nvSpPr>
          <p:cNvPr id="10" name="Text 6"/>
          <p:cNvSpPr/>
          <p:nvPr/>
        </p:nvSpPr>
        <p:spPr>
          <a:xfrm>
            <a:off x="2495716" y="2927271"/>
            <a:ext cx="10935653" cy="1187648"/>
          </a:xfrm>
          <a:prstGeom prst="rect">
            <a:avLst/>
          </a:prstGeom>
          <a:noFill/>
          <a:ln/>
        </p:spPr>
        <p:txBody>
          <a:bodyPr wrap="square" rtlCol="0" anchor="t"/>
          <a:lstStyle/>
          <a:p>
            <a:pPr marL="0" indent="0" algn="l">
              <a:lnSpc>
                <a:spcPts val="3117"/>
              </a:lnSpc>
              <a:buNone/>
            </a:pPr>
            <a:r>
              <a:rPr lang="en-US" sz="1600" dirty="0">
                <a:solidFill>
                  <a:srgbClr val="49495A"/>
                </a:solidFill>
                <a:latin typeface="Adobe Fan Heiti Std B" panose="020B0700000000000000" pitchFamily="34" charset="-128"/>
                <a:ea typeface="Adobe Fan Heiti Std B" panose="020B0700000000000000" pitchFamily="34" charset="-128"/>
                <a:cs typeface="Open Sans" pitchFamily="34" charset="-120"/>
              </a:rPr>
              <a:t>Employing techniques like Natural Language Processing (NLP), machine learning, and data mining to transform raw data into structured formats and extract meaningful patterns.</a:t>
            </a:r>
            <a:endParaRPr lang="en-US" sz="1600" dirty="0">
              <a:latin typeface="Adobe Fan Heiti Std B" panose="020B0700000000000000" pitchFamily="34" charset="-128"/>
              <a:ea typeface="Adobe Fan Heiti Std B" panose="020B0700000000000000" pitchFamily="34" charset="-128"/>
            </a:endParaRPr>
          </a:p>
        </p:txBody>
      </p:sp>
      <p:pic>
        <p:nvPicPr>
          <p:cNvPr id="11" name="Image 2" descr="preencoded.png"/>
          <p:cNvPicPr>
            <a:picLocks noChangeAspect="1"/>
          </p:cNvPicPr>
          <p:nvPr/>
        </p:nvPicPr>
        <p:blipFill>
          <a:blip r:embed="rId5"/>
          <a:stretch>
            <a:fillRect/>
          </a:stretch>
        </p:blipFill>
        <p:spPr>
          <a:xfrm>
            <a:off x="989648" y="4059034"/>
            <a:ext cx="1319570" cy="1200746"/>
          </a:xfrm>
          <a:prstGeom prst="rect">
            <a:avLst/>
          </a:prstGeom>
        </p:spPr>
      </p:pic>
      <p:sp>
        <p:nvSpPr>
          <p:cNvPr id="12" name="Text 7"/>
          <p:cNvSpPr/>
          <p:nvPr/>
        </p:nvSpPr>
        <p:spPr>
          <a:xfrm>
            <a:off x="2522220" y="3961105"/>
            <a:ext cx="4092535" cy="412313"/>
          </a:xfrm>
          <a:prstGeom prst="rect">
            <a:avLst/>
          </a:prstGeom>
          <a:noFill/>
          <a:ln/>
        </p:spPr>
        <p:txBody>
          <a:bodyPr wrap="none" rtlCol="0" anchor="t"/>
          <a:lstStyle/>
          <a:p>
            <a:pPr marL="0" indent="0" algn="l">
              <a:lnSpc>
                <a:spcPts val="3247"/>
              </a:lnSpc>
              <a:buNone/>
            </a:pPr>
            <a:r>
              <a:rPr lang="en-US" sz="2598" b="1" dirty="0">
                <a:solidFill>
                  <a:srgbClr val="C00000"/>
                </a:solidFill>
                <a:latin typeface="Agency FB" panose="020B0503020202020204" pitchFamily="34" charset="0"/>
                <a:ea typeface="Libre Baskerville" pitchFamily="34" charset="-122"/>
                <a:cs typeface="Libre Baskerville" pitchFamily="34" charset="-120"/>
              </a:rPr>
              <a:t>Information Generation</a:t>
            </a:r>
            <a:endParaRPr lang="en-US" sz="2598" b="1" dirty="0">
              <a:solidFill>
                <a:srgbClr val="C00000"/>
              </a:solidFill>
              <a:latin typeface="Agency FB" panose="020B0503020202020204" pitchFamily="34" charset="0"/>
            </a:endParaRPr>
          </a:p>
        </p:txBody>
      </p:sp>
      <p:sp>
        <p:nvSpPr>
          <p:cNvPr id="13" name="Text 8"/>
          <p:cNvSpPr/>
          <p:nvPr/>
        </p:nvSpPr>
        <p:spPr>
          <a:xfrm>
            <a:off x="2507159" y="4281978"/>
            <a:ext cx="10935653" cy="791766"/>
          </a:xfrm>
          <a:prstGeom prst="rect">
            <a:avLst/>
          </a:prstGeom>
          <a:noFill/>
          <a:ln/>
        </p:spPr>
        <p:txBody>
          <a:bodyPr wrap="square" rtlCol="0" anchor="t"/>
          <a:lstStyle/>
          <a:p>
            <a:pPr marL="0" indent="0" algn="l">
              <a:lnSpc>
                <a:spcPts val="3117"/>
              </a:lnSpc>
              <a:buNone/>
            </a:pPr>
            <a:r>
              <a:rPr lang="en-US" sz="1600" dirty="0">
                <a:solidFill>
                  <a:srgbClr val="49495A"/>
                </a:solidFill>
                <a:latin typeface="Adobe Fan Heiti Std B" panose="020B0700000000000000" pitchFamily="34" charset="-128"/>
                <a:ea typeface="Adobe Fan Heiti Std B" panose="020B0700000000000000" pitchFamily="34" charset="-128"/>
                <a:cs typeface="Open Sans" pitchFamily="34" charset="-120"/>
              </a:rPr>
              <a:t>Creating organized and indexed legal documents, annotated news articles, and comprehensive legal databases accessible through intuitive search and query interfaces.</a:t>
            </a:r>
            <a:endParaRPr lang="en-US" sz="1600" dirty="0">
              <a:latin typeface="Adobe Fan Heiti Std B" panose="020B0700000000000000" pitchFamily="34" charset="-128"/>
              <a:ea typeface="Adobe Fan Heiti Std B" panose="020B0700000000000000" pitchFamily="34" charset="-128"/>
            </a:endParaRPr>
          </a:p>
        </p:txBody>
      </p:sp>
      <p:pic>
        <p:nvPicPr>
          <p:cNvPr id="14" name="Image 3" descr="preencoded.png"/>
          <p:cNvPicPr>
            <a:picLocks noChangeAspect="1"/>
          </p:cNvPicPr>
          <p:nvPr/>
        </p:nvPicPr>
        <p:blipFill>
          <a:blip r:embed="rId6"/>
          <a:stretch>
            <a:fillRect/>
          </a:stretch>
        </p:blipFill>
        <p:spPr>
          <a:xfrm>
            <a:off x="989648" y="5347410"/>
            <a:ext cx="1319570" cy="1200746"/>
          </a:xfrm>
          <a:prstGeom prst="rect">
            <a:avLst/>
          </a:prstGeom>
        </p:spPr>
      </p:pic>
      <p:sp>
        <p:nvSpPr>
          <p:cNvPr id="15" name="Text 9"/>
          <p:cNvSpPr/>
          <p:nvPr/>
        </p:nvSpPr>
        <p:spPr>
          <a:xfrm>
            <a:off x="2507158" y="5329610"/>
            <a:ext cx="3299103" cy="412313"/>
          </a:xfrm>
          <a:prstGeom prst="rect">
            <a:avLst/>
          </a:prstGeom>
          <a:noFill/>
          <a:ln/>
        </p:spPr>
        <p:txBody>
          <a:bodyPr wrap="none" rtlCol="0" anchor="t"/>
          <a:lstStyle/>
          <a:p>
            <a:pPr marL="0" indent="0" algn="l">
              <a:lnSpc>
                <a:spcPts val="3247"/>
              </a:lnSpc>
              <a:buNone/>
            </a:pPr>
            <a:r>
              <a:rPr lang="en-US" sz="2598" b="1" dirty="0">
                <a:solidFill>
                  <a:srgbClr val="C00000"/>
                </a:solidFill>
                <a:latin typeface="Agency FB" panose="020B0503020202020204" pitchFamily="34" charset="0"/>
                <a:ea typeface="Libre Baskerville" pitchFamily="34" charset="-122"/>
                <a:cs typeface="Libre Baskerville" pitchFamily="34" charset="-120"/>
              </a:rPr>
              <a:t>Insights Unveiled</a:t>
            </a:r>
            <a:endParaRPr lang="en-US" sz="2598" b="1" dirty="0">
              <a:solidFill>
                <a:srgbClr val="C00000"/>
              </a:solidFill>
              <a:latin typeface="Agency FB" panose="020B0503020202020204" pitchFamily="34" charset="0"/>
            </a:endParaRPr>
          </a:p>
        </p:txBody>
      </p:sp>
      <p:sp>
        <p:nvSpPr>
          <p:cNvPr id="16" name="Text 10"/>
          <p:cNvSpPr/>
          <p:nvPr/>
        </p:nvSpPr>
        <p:spPr>
          <a:xfrm>
            <a:off x="2522220" y="5678255"/>
            <a:ext cx="10935653" cy="791766"/>
          </a:xfrm>
          <a:prstGeom prst="rect">
            <a:avLst/>
          </a:prstGeom>
          <a:noFill/>
          <a:ln/>
        </p:spPr>
        <p:txBody>
          <a:bodyPr wrap="square" rtlCol="0" anchor="t"/>
          <a:lstStyle/>
          <a:p>
            <a:pPr marL="0" indent="0" algn="l">
              <a:lnSpc>
                <a:spcPts val="3117"/>
              </a:lnSpc>
              <a:buNone/>
            </a:pPr>
            <a:r>
              <a:rPr lang="en-US" sz="1600" dirty="0">
                <a:solidFill>
                  <a:srgbClr val="49495A"/>
                </a:solidFill>
                <a:latin typeface="Adobe Fan Heiti Std B" panose="020B0700000000000000" pitchFamily="34" charset="-128"/>
                <a:ea typeface="Adobe Fan Heiti Std B" panose="020B0700000000000000" pitchFamily="34" charset="-128"/>
                <a:cs typeface="Open Sans" pitchFamily="34" charset="-120"/>
              </a:rPr>
              <a:t>Utilizing advanced search algorithms, predictive analytics, and trend analysis tools to provide deeper insights into legal and business trends.</a:t>
            </a:r>
            <a:endParaRPr lang="en-US" sz="1600" dirty="0">
              <a:latin typeface="Adobe Fan Heiti Std B" panose="020B0700000000000000" pitchFamily="34" charset="-128"/>
              <a:ea typeface="Adobe Fan Heiti Std B" panose="020B0700000000000000" pitchFamily="34" charset="-128"/>
            </a:endParaRPr>
          </a:p>
        </p:txBody>
      </p:sp>
      <p:pic>
        <p:nvPicPr>
          <p:cNvPr id="17" name="Image 4" descr="preencoded.png"/>
          <p:cNvPicPr>
            <a:picLocks noChangeAspect="1"/>
          </p:cNvPicPr>
          <p:nvPr/>
        </p:nvPicPr>
        <p:blipFill>
          <a:blip r:embed="rId7"/>
          <a:stretch>
            <a:fillRect/>
          </a:stretch>
        </p:blipFill>
        <p:spPr>
          <a:xfrm>
            <a:off x="989648" y="6658645"/>
            <a:ext cx="1319570" cy="1200746"/>
          </a:xfrm>
          <a:prstGeom prst="rect">
            <a:avLst/>
          </a:prstGeom>
        </p:spPr>
      </p:pic>
      <p:sp>
        <p:nvSpPr>
          <p:cNvPr id="18" name="Text 11"/>
          <p:cNvSpPr/>
          <p:nvPr/>
        </p:nvSpPr>
        <p:spPr>
          <a:xfrm>
            <a:off x="2507158" y="6636857"/>
            <a:ext cx="3877866" cy="412313"/>
          </a:xfrm>
          <a:prstGeom prst="rect">
            <a:avLst/>
          </a:prstGeom>
          <a:noFill/>
          <a:ln/>
        </p:spPr>
        <p:txBody>
          <a:bodyPr wrap="none" rtlCol="0" anchor="t"/>
          <a:lstStyle/>
          <a:p>
            <a:pPr marL="0" indent="0" algn="l">
              <a:lnSpc>
                <a:spcPts val="3247"/>
              </a:lnSpc>
              <a:buNone/>
            </a:pPr>
            <a:r>
              <a:rPr lang="en-US" sz="2598" b="1" dirty="0">
                <a:solidFill>
                  <a:srgbClr val="C00000"/>
                </a:solidFill>
                <a:latin typeface="Agency FB" panose="020B0503020202020204" pitchFamily="34" charset="0"/>
                <a:ea typeface="Libre Baskerville" pitchFamily="34" charset="-122"/>
                <a:cs typeface="Libre Baskerville" pitchFamily="34" charset="-120"/>
              </a:rPr>
              <a:t>Actionable Intelligence</a:t>
            </a:r>
            <a:endParaRPr lang="en-US" sz="2598" b="1" dirty="0">
              <a:solidFill>
                <a:srgbClr val="C00000"/>
              </a:solidFill>
              <a:latin typeface="Agency FB" panose="020B0503020202020204" pitchFamily="34" charset="0"/>
            </a:endParaRPr>
          </a:p>
        </p:txBody>
      </p:sp>
      <p:sp>
        <p:nvSpPr>
          <p:cNvPr id="19" name="Text 12"/>
          <p:cNvSpPr/>
          <p:nvPr/>
        </p:nvSpPr>
        <p:spPr>
          <a:xfrm>
            <a:off x="2480785" y="6999045"/>
            <a:ext cx="10935653" cy="791766"/>
          </a:xfrm>
          <a:prstGeom prst="rect">
            <a:avLst/>
          </a:prstGeom>
          <a:noFill/>
          <a:ln/>
        </p:spPr>
        <p:txBody>
          <a:bodyPr wrap="square" rtlCol="0" anchor="t"/>
          <a:lstStyle/>
          <a:p>
            <a:pPr marL="0" indent="0" algn="l">
              <a:lnSpc>
                <a:spcPts val="3117"/>
              </a:lnSpc>
              <a:buNone/>
            </a:pPr>
            <a:r>
              <a:rPr lang="en-US" sz="1600" dirty="0">
                <a:solidFill>
                  <a:srgbClr val="49495A"/>
                </a:solidFill>
                <a:latin typeface="Adobe Fan Heiti Std B" panose="020B0700000000000000" pitchFamily="34" charset="-128"/>
                <a:ea typeface="Adobe Fan Heiti Std B" panose="020B0700000000000000" pitchFamily="34" charset="-128"/>
                <a:cs typeface="Open Sans" pitchFamily="34" charset="-120"/>
              </a:rPr>
              <a:t>Delivering actionable intelligence for legal decisions, risk management, and regulatory compliance through customizable dashboards, reports, and summaries.</a:t>
            </a:r>
            <a:endParaRPr lang="en-US" sz="1600" dirty="0">
              <a:latin typeface="Adobe Fan Heiti Std B" panose="020B0700000000000000" pitchFamily="34" charset="-128"/>
              <a:ea typeface="Adobe Fan Heiti Std B" panose="020B0700000000000000"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1"/>
            <a:ext cx="14630400" cy="8229600"/>
          </a:xfrm>
          <a:prstGeom prst="rect">
            <a:avLst/>
          </a:prstGeom>
          <a:solidFill>
            <a:srgbClr val="FBFAFF"/>
          </a:solidFill>
          <a:ln/>
        </p:spPr>
      </p:sp>
      <p:sp>
        <p:nvSpPr>
          <p:cNvPr id="4" name="Text 2"/>
          <p:cNvSpPr/>
          <p:nvPr/>
        </p:nvSpPr>
        <p:spPr>
          <a:xfrm>
            <a:off x="989648" y="520065"/>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Libre Baskerville" pitchFamily="34" charset="0"/>
                <a:ea typeface="Libre Baskerville" pitchFamily="34" charset="-122"/>
                <a:cs typeface="Libre Baskerville" pitchFamily="34" charset="-120"/>
              </a:rPr>
              <a:t>Information Architecture: A Blueprint for Data Transformation</a:t>
            </a:r>
            <a:endParaRPr lang="en-US" sz="5195" dirty="0"/>
          </a:p>
        </p:txBody>
      </p:sp>
      <p:sp>
        <p:nvSpPr>
          <p:cNvPr id="5" name="Shape 3"/>
          <p:cNvSpPr/>
          <p:nvPr/>
        </p:nvSpPr>
        <p:spPr>
          <a:xfrm>
            <a:off x="989648" y="2354461"/>
            <a:ext cx="4041100" cy="3094196"/>
          </a:xfrm>
          <a:prstGeom prst="roundRect">
            <a:avLst>
              <a:gd name="adj" fmla="val 5118"/>
            </a:avLst>
          </a:prstGeom>
          <a:solidFill>
            <a:srgbClr val="DED6FF"/>
          </a:solidFill>
          <a:ln/>
        </p:spPr>
      </p:sp>
      <p:sp>
        <p:nvSpPr>
          <p:cNvPr id="6" name="Text 4"/>
          <p:cNvSpPr/>
          <p:nvPr/>
        </p:nvSpPr>
        <p:spPr>
          <a:xfrm>
            <a:off x="1253490" y="2618303"/>
            <a:ext cx="3777258" cy="412313"/>
          </a:xfrm>
          <a:prstGeom prst="rect">
            <a:avLst/>
          </a:prstGeom>
          <a:noFill/>
          <a:ln/>
        </p:spPr>
        <p:txBody>
          <a:bodyPr wrap="squar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Acquisition Zone</a:t>
            </a:r>
            <a:endParaRPr lang="en-US" sz="2598" dirty="0"/>
          </a:p>
        </p:txBody>
      </p:sp>
      <p:sp>
        <p:nvSpPr>
          <p:cNvPr id="7" name="Text 5"/>
          <p:cNvSpPr/>
          <p:nvPr/>
        </p:nvSpPr>
        <p:spPr>
          <a:xfrm>
            <a:off x="1253490" y="3100209"/>
            <a:ext cx="3513415" cy="1583531"/>
          </a:xfrm>
          <a:prstGeom prst="rect">
            <a:avLst/>
          </a:prstGeom>
          <a:noFill/>
          <a:ln/>
        </p:spPr>
        <p:txBody>
          <a:bodyPr wrap="square" rtlCol="0" anchor="t"/>
          <a:lstStyle/>
          <a:p>
            <a:pPr marL="0" indent="0">
              <a:lnSpc>
                <a:spcPts val="3117"/>
              </a:lnSpc>
              <a:buNone/>
            </a:pPr>
            <a:endParaRPr lang="en-US" sz="2078" dirty="0">
              <a:solidFill>
                <a:srgbClr val="49495A"/>
              </a:solidFill>
              <a:latin typeface="Open Sans" pitchFamily="34" charset="0"/>
              <a:ea typeface="Open Sans" pitchFamily="34" charset="-122"/>
              <a:cs typeface="Open Sans" pitchFamily="34" charset="-120"/>
            </a:endParaRPr>
          </a:p>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Ingesting raw data from various sources using web crawlers, APIs, and ETL tools.</a:t>
            </a:r>
            <a:endParaRPr lang="en-US" sz="2078" dirty="0"/>
          </a:p>
        </p:txBody>
      </p:sp>
      <p:sp>
        <p:nvSpPr>
          <p:cNvPr id="8" name="Shape 6"/>
          <p:cNvSpPr/>
          <p:nvPr/>
        </p:nvSpPr>
        <p:spPr>
          <a:xfrm>
            <a:off x="5294590" y="2354461"/>
            <a:ext cx="4041100" cy="3094196"/>
          </a:xfrm>
          <a:prstGeom prst="roundRect">
            <a:avLst>
              <a:gd name="adj" fmla="val 5118"/>
            </a:avLst>
          </a:prstGeom>
          <a:solidFill>
            <a:srgbClr val="DED6FF"/>
          </a:solidFill>
          <a:ln/>
        </p:spPr>
      </p:sp>
      <p:sp>
        <p:nvSpPr>
          <p:cNvPr id="9" name="Text 7"/>
          <p:cNvSpPr/>
          <p:nvPr/>
        </p:nvSpPr>
        <p:spPr>
          <a:xfrm>
            <a:off x="5558433" y="2618303"/>
            <a:ext cx="3513415" cy="824627"/>
          </a:xfrm>
          <a:prstGeom prst="rect">
            <a:avLst/>
          </a:prstGeom>
          <a:noFill/>
          <a:ln/>
        </p:spPr>
        <p:txBody>
          <a:bodyPr wrap="squar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Processing Zone</a:t>
            </a:r>
            <a:endParaRPr lang="en-US" sz="2598" dirty="0"/>
          </a:p>
        </p:txBody>
      </p:sp>
      <p:sp>
        <p:nvSpPr>
          <p:cNvPr id="10" name="Text 8"/>
          <p:cNvSpPr/>
          <p:nvPr/>
        </p:nvSpPr>
        <p:spPr>
          <a:xfrm>
            <a:off x="5558433" y="3042879"/>
            <a:ext cx="3513415" cy="1583531"/>
          </a:xfrm>
          <a:prstGeom prst="rect">
            <a:avLst/>
          </a:prstGeom>
          <a:noFill/>
          <a:ln/>
        </p:spPr>
        <p:txBody>
          <a:bodyPr wrap="square" rtlCol="0" anchor="t"/>
          <a:lstStyle/>
          <a:p>
            <a:pPr marL="0" indent="0">
              <a:lnSpc>
                <a:spcPts val="3117"/>
              </a:lnSpc>
              <a:buNone/>
            </a:pPr>
            <a:endParaRPr lang="en-US" sz="2078" dirty="0">
              <a:solidFill>
                <a:srgbClr val="49495A"/>
              </a:solidFill>
              <a:latin typeface="Open Sans" pitchFamily="34" charset="0"/>
              <a:ea typeface="Open Sans" pitchFamily="34" charset="-122"/>
              <a:cs typeface="Open Sans" pitchFamily="34" charset="-120"/>
            </a:endParaRPr>
          </a:p>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Cleaning, normalizing, and transforming data using the Hadoop ecosystem, Spark, and NLP tools.</a:t>
            </a:r>
            <a:endParaRPr lang="en-US" sz="2078" dirty="0"/>
          </a:p>
        </p:txBody>
      </p:sp>
      <p:sp>
        <p:nvSpPr>
          <p:cNvPr id="11" name="Shape 9"/>
          <p:cNvSpPr/>
          <p:nvPr/>
        </p:nvSpPr>
        <p:spPr>
          <a:xfrm>
            <a:off x="9599533" y="2354461"/>
            <a:ext cx="4041100" cy="3094196"/>
          </a:xfrm>
          <a:prstGeom prst="roundRect">
            <a:avLst>
              <a:gd name="adj" fmla="val 5118"/>
            </a:avLst>
          </a:prstGeom>
          <a:solidFill>
            <a:srgbClr val="DED6FF"/>
          </a:solidFill>
          <a:ln/>
        </p:spPr>
      </p:sp>
      <p:sp>
        <p:nvSpPr>
          <p:cNvPr id="12" name="Text 10"/>
          <p:cNvSpPr/>
          <p:nvPr/>
        </p:nvSpPr>
        <p:spPr>
          <a:xfrm>
            <a:off x="9863376" y="2618303"/>
            <a:ext cx="329910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Storage Zone</a:t>
            </a:r>
            <a:endParaRPr lang="en-US" sz="2598" dirty="0"/>
          </a:p>
        </p:txBody>
      </p:sp>
      <p:sp>
        <p:nvSpPr>
          <p:cNvPr id="13" name="Text 11"/>
          <p:cNvSpPr/>
          <p:nvPr/>
        </p:nvSpPr>
        <p:spPr>
          <a:xfrm>
            <a:off x="9855161" y="3073359"/>
            <a:ext cx="3513415" cy="1583531"/>
          </a:xfrm>
          <a:prstGeom prst="rect">
            <a:avLst/>
          </a:prstGeom>
          <a:noFill/>
          <a:ln/>
        </p:spPr>
        <p:txBody>
          <a:bodyPr wrap="square" rtlCol="0" anchor="t"/>
          <a:lstStyle/>
          <a:p>
            <a:pPr marL="0" indent="0">
              <a:lnSpc>
                <a:spcPts val="3117"/>
              </a:lnSpc>
              <a:buNone/>
            </a:pPr>
            <a:endParaRPr lang="en-US" sz="2078" dirty="0">
              <a:solidFill>
                <a:srgbClr val="49495A"/>
              </a:solidFill>
              <a:latin typeface="Open Sans" pitchFamily="34" charset="0"/>
              <a:ea typeface="Open Sans" pitchFamily="34" charset="-122"/>
              <a:cs typeface="Open Sans" pitchFamily="34" charset="-120"/>
            </a:endParaRPr>
          </a:p>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Storing processed data for easy retrieval and analysis in NoSQL and relational databases.</a:t>
            </a:r>
            <a:endParaRPr lang="en-US" sz="2078" dirty="0"/>
          </a:p>
        </p:txBody>
      </p:sp>
      <p:sp>
        <p:nvSpPr>
          <p:cNvPr id="14" name="Shape 12"/>
          <p:cNvSpPr/>
          <p:nvPr/>
        </p:nvSpPr>
        <p:spPr>
          <a:xfrm>
            <a:off x="989648" y="5712500"/>
            <a:ext cx="6193631" cy="1968460"/>
          </a:xfrm>
          <a:prstGeom prst="roundRect">
            <a:avLst>
              <a:gd name="adj" fmla="val 6927"/>
            </a:avLst>
          </a:prstGeom>
          <a:solidFill>
            <a:srgbClr val="DED6FF"/>
          </a:solidFill>
          <a:ln/>
        </p:spPr>
      </p:sp>
      <p:sp>
        <p:nvSpPr>
          <p:cNvPr id="15" name="Text 13"/>
          <p:cNvSpPr/>
          <p:nvPr/>
        </p:nvSpPr>
        <p:spPr>
          <a:xfrm>
            <a:off x="1253490" y="5976342"/>
            <a:ext cx="3381851"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Analytics Zone</a:t>
            </a:r>
            <a:endParaRPr lang="en-US" sz="2598" dirty="0"/>
          </a:p>
        </p:txBody>
      </p:sp>
      <p:sp>
        <p:nvSpPr>
          <p:cNvPr id="16" name="Text 14"/>
          <p:cNvSpPr/>
          <p:nvPr/>
        </p:nvSpPr>
        <p:spPr>
          <a:xfrm>
            <a:off x="1253490" y="6459617"/>
            <a:ext cx="5665946" cy="791766"/>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Performing advanced analytics and machine learning using ML frameworks and BI tools.</a:t>
            </a:r>
            <a:endParaRPr lang="en-US" sz="2078" dirty="0"/>
          </a:p>
        </p:txBody>
      </p:sp>
      <p:sp>
        <p:nvSpPr>
          <p:cNvPr id="17" name="Shape 15"/>
          <p:cNvSpPr/>
          <p:nvPr/>
        </p:nvSpPr>
        <p:spPr>
          <a:xfrm>
            <a:off x="7447121" y="5712500"/>
            <a:ext cx="6193631" cy="1968460"/>
          </a:xfrm>
          <a:prstGeom prst="roundRect">
            <a:avLst>
              <a:gd name="adj" fmla="val 6927"/>
            </a:avLst>
          </a:prstGeom>
          <a:solidFill>
            <a:srgbClr val="DED6FF"/>
          </a:solidFill>
          <a:ln/>
        </p:spPr>
      </p:sp>
      <p:sp>
        <p:nvSpPr>
          <p:cNvPr id="18" name="Text 16"/>
          <p:cNvSpPr/>
          <p:nvPr/>
        </p:nvSpPr>
        <p:spPr>
          <a:xfrm>
            <a:off x="7710964" y="5976342"/>
            <a:ext cx="3973473" cy="412313"/>
          </a:xfrm>
          <a:prstGeom prst="rect">
            <a:avLst/>
          </a:prstGeom>
          <a:noFill/>
          <a:ln/>
        </p:spPr>
        <p:txBody>
          <a:bodyPr wrap="none" rtlCol="0" anchor="t"/>
          <a:lstStyle/>
          <a:p>
            <a:pPr marL="0" indent="0">
              <a:lnSpc>
                <a:spcPts val="3247"/>
              </a:lnSpc>
              <a:buNone/>
            </a:pPr>
            <a:r>
              <a:rPr lang="en-US" sz="2598" dirty="0">
                <a:solidFill>
                  <a:srgbClr val="5955EB"/>
                </a:solidFill>
                <a:latin typeface="Libre Baskerville" pitchFamily="34" charset="0"/>
                <a:ea typeface="Libre Baskerville" pitchFamily="34" charset="-122"/>
                <a:cs typeface="Libre Baskerville" pitchFamily="34" charset="-120"/>
              </a:rPr>
              <a:t>Data Presentation Zone</a:t>
            </a:r>
            <a:endParaRPr lang="en-US" sz="2598" dirty="0"/>
          </a:p>
        </p:txBody>
      </p:sp>
      <p:sp>
        <p:nvSpPr>
          <p:cNvPr id="19" name="Text 17"/>
          <p:cNvSpPr/>
          <p:nvPr/>
        </p:nvSpPr>
        <p:spPr>
          <a:xfrm>
            <a:off x="7710964" y="6360915"/>
            <a:ext cx="5665946" cy="1187648"/>
          </a:xfrm>
          <a:prstGeom prst="rect">
            <a:avLst/>
          </a:prstGeom>
          <a:noFill/>
          <a:ln/>
        </p:spPr>
        <p:txBody>
          <a:bodyPr wrap="square" rtlCol="0" anchor="t"/>
          <a:lstStyle/>
          <a:p>
            <a:pPr marL="0" indent="0">
              <a:lnSpc>
                <a:spcPts val="3117"/>
              </a:lnSpc>
              <a:buNone/>
            </a:pPr>
            <a:r>
              <a:rPr lang="en-US" sz="2078" dirty="0">
                <a:solidFill>
                  <a:srgbClr val="49495A"/>
                </a:solidFill>
                <a:latin typeface="Open Sans" pitchFamily="34" charset="0"/>
                <a:ea typeface="Open Sans" pitchFamily="34" charset="-122"/>
                <a:cs typeface="Open Sans" pitchFamily="34" charset="-120"/>
              </a:rPr>
              <a:t>Visualizing and presenting insights through dashboards, reporting tools, and user interfaces.</a:t>
            </a:r>
            <a:endParaRPr lang="en-US" sz="20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989648" y="1295995"/>
            <a:ext cx="12651105" cy="1649492"/>
          </a:xfrm>
          <a:prstGeom prst="rect">
            <a:avLst/>
          </a:prstGeom>
          <a:noFill/>
          <a:ln/>
        </p:spPr>
        <p:txBody>
          <a:bodyPr wrap="square" rtlCol="0" anchor="t"/>
          <a:lstStyle/>
          <a:p>
            <a:pPr marL="0" indent="0">
              <a:lnSpc>
                <a:spcPts val="6494"/>
              </a:lnSpc>
              <a:buNone/>
            </a:pPr>
            <a:r>
              <a:rPr lang="en-US" sz="5195" dirty="0">
                <a:solidFill>
                  <a:srgbClr val="5955EB"/>
                </a:solidFill>
                <a:latin typeface="Bahnschrift SemiBold" panose="020B0502040204020203" pitchFamily="34" charset="0"/>
                <a:ea typeface="Libre Baskerville" pitchFamily="34" charset="-122"/>
                <a:cs typeface="Libre Baskerville" pitchFamily="34" charset="-120"/>
              </a:rPr>
              <a:t>Powering Insights: Data Products and Technical Components</a:t>
            </a:r>
            <a:endParaRPr lang="en-US" sz="5195" dirty="0">
              <a:latin typeface="Bahnschrift SemiBold" panose="020B0502040204020203" pitchFamily="34" charset="0"/>
            </a:endParaRPr>
          </a:p>
        </p:txBody>
      </p:sp>
      <p:sp>
        <p:nvSpPr>
          <p:cNvPr id="5" name="Text 3"/>
          <p:cNvSpPr/>
          <p:nvPr/>
        </p:nvSpPr>
        <p:spPr>
          <a:xfrm>
            <a:off x="989648" y="3605213"/>
            <a:ext cx="3877270" cy="412313"/>
          </a:xfrm>
          <a:prstGeom prst="rect">
            <a:avLst/>
          </a:prstGeom>
          <a:noFill/>
          <a:ln/>
        </p:spPr>
        <p:txBody>
          <a:bodyPr wrap="none" rtlCol="0" anchor="t"/>
          <a:lstStyle/>
          <a:p>
            <a:pPr marL="0" indent="0">
              <a:lnSpc>
                <a:spcPts val="3247"/>
              </a:lnSpc>
              <a:buNone/>
            </a:pPr>
            <a:r>
              <a:rPr lang="en-US" sz="2598" dirty="0">
                <a:solidFill>
                  <a:srgbClr val="5955EB"/>
                </a:solidFill>
                <a:latin typeface="Bahnschrift SemiBold" panose="020B0502040204020203" pitchFamily="34" charset="0"/>
                <a:ea typeface="Libre Baskerville" pitchFamily="34" charset="-122"/>
                <a:cs typeface="Libre Baskerville" pitchFamily="34" charset="-120"/>
              </a:rPr>
              <a:t>Flagship Data Products</a:t>
            </a:r>
            <a:endParaRPr lang="en-US" sz="2598" dirty="0">
              <a:latin typeface="Bahnschrift SemiBold" panose="020B0502040204020203" pitchFamily="34" charset="0"/>
            </a:endParaRPr>
          </a:p>
        </p:txBody>
      </p:sp>
      <p:sp>
        <p:nvSpPr>
          <p:cNvPr id="6" name="Text 4"/>
          <p:cNvSpPr/>
          <p:nvPr/>
        </p:nvSpPr>
        <p:spPr>
          <a:xfrm>
            <a:off x="1411843" y="4281368"/>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Lexis Advance: A comprehensive legal research tool.</a:t>
            </a:r>
            <a:endParaRPr lang="en-US" sz="2078" dirty="0">
              <a:latin typeface="Bahnschrift SemiBold" panose="020B0502040204020203" pitchFamily="34" charset="0"/>
            </a:endParaRPr>
          </a:p>
        </p:txBody>
      </p:sp>
      <p:sp>
        <p:nvSpPr>
          <p:cNvPr id="7" name="Text 5"/>
          <p:cNvSpPr/>
          <p:nvPr/>
        </p:nvSpPr>
        <p:spPr>
          <a:xfrm>
            <a:off x="1411843" y="5165408"/>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LexisNexis Newsdesk: A media monitoring and analytics platform.</a:t>
            </a:r>
            <a:endParaRPr lang="en-US" sz="2078" dirty="0">
              <a:latin typeface="Bahnschrift SemiBold" panose="020B0502040204020203" pitchFamily="34" charset="0"/>
            </a:endParaRPr>
          </a:p>
        </p:txBody>
      </p:sp>
      <p:sp>
        <p:nvSpPr>
          <p:cNvPr id="8" name="Text 6"/>
          <p:cNvSpPr/>
          <p:nvPr/>
        </p:nvSpPr>
        <p:spPr>
          <a:xfrm>
            <a:off x="1411843" y="6049447"/>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LexisNexis Risk Solutions: A suite of risk management tools.</a:t>
            </a:r>
          </a:p>
          <a:p>
            <a:pPr marL="342900" indent="-342900" algn="l">
              <a:lnSpc>
                <a:spcPts val="3117"/>
              </a:lnSpc>
              <a:buSzPct val="100000"/>
              <a:buChar char="•"/>
            </a:pPr>
            <a:r>
              <a:rPr lang="en-US" sz="2078" dirty="0" err="1">
                <a:solidFill>
                  <a:srgbClr val="49495A"/>
                </a:solidFill>
                <a:latin typeface="Bahnschrift SemiBold" panose="020B0502040204020203" pitchFamily="34" charset="0"/>
                <a:ea typeface="Open Sans" pitchFamily="34" charset="-122"/>
              </a:rPr>
              <a:t>Nexis</a:t>
            </a:r>
            <a:r>
              <a:rPr lang="en-US" sz="2078" dirty="0">
                <a:solidFill>
                  <a:srgbClr val="49495A"/>
                </a:solidFill>
                <a:latin typeface="Bahnschrift SemiBold" panose="020B0502040204020203" pitchFamily="34" charset="0"/>
                <a:ea typeface="Open Sans" pitchFamily="34" charset="-122"/>
              </a:rPr>
              <a:t> Data+ </a:t>
            </a:r>
            <a:endParaRPr lang="en-US" sz="2078" dirty="0">
              <a:latin typeface="Bahnschrift SemiBold" panose="020B0502040204020203" pitchFamily="34" charset="0"/>
            </a:endParaRPr>
          </a:p>
        </p:txBody>
      </p:sp>
      <p:sp>
        <p:nvSpPr>
          <p:cNvPr id="9" name="Text 7"/>
          <p:cNvSpPr/>
          <p:nvPr/>
        </p:nvSpPr>
        <p:spPr>
          <a:xfrm>
            <a:off x="7644765" y="3605213"/>
            <a:ext cx="3386495" cy="412313"/>
          </a:xfrm>
          <a:prstGeom prst="rect">
            <a:avLst/>
          </a:prstGeom>
          <a:noFill/>
          <a:ln/>
        </p:spPr>
        <p:txBody>
          <a:bodyPr wrap="none" rtlCol="0" anchor="t"/>
          <a:lstStyle/>
          <a:p>
            <a:pPr marL="0" indent="0">
              <a:lnSpc>
                <a:spcPts val="3247"/>
              </a:lnSpc>
              <a:buNone/>
            </a:pPr>
            <a:r>
              <a:rPr lang="en-US" sz="2598" dirty="0">
                <a:solidFill>
                  <a:srgbClr val="5955EB"/>
                </a:solidFill>
                <a:latin typeface="Bahnschrift SemiBold" panose="020B0502040204020203" pitchFamily="34" charset="0"/>
                <a:ea typeface="Libre Baskerville" pitchFamily="34" charset="-122"/>
                <a:cs typeface="Libre Baskerville" pitchFamily="34" charset="-120"/>
              </a:rPr>
              <a:t>Technical Backbone</a:t>
            </a:r>
            <a:endParaRPr lang="en-US" sz="2598" dirty="0">
              <a:latin typeface="Bahnschrift SemiBold" panose="020B0502040204020203" pitchFamily="34" charset="0"/>
            </a:endParaRPr>
          </a:p>
        </p:txBody>
      </p:sp>
      <p:sp>
        <p:nvSpPr>
          <p:cNvPr id="10" name="Text 8"/>
          <p:cNvSpPr/>
          <p:nvPr/>
        </p:nvSpPr>
        <p:spPr>
          <a:xfrm>
            <a:off x="8066961" y="4281368"/>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Hadoop/Spark: For large-scale data processing.</a:t>
            </a:r>
            <a:endParaRPr lang="en-US" sz="2078" dirty="0">
              <a:latin typeface="Bahnschrift SemiBold" panose="020B0502040204020203" pitchFamily="34" charset="0"/>
            </a:endParaRPr>
          </a:p>
        </p:txBody>
      </p:sp>
      <p:sp>
        <p:nvSpPr>
          <p:cNvPr id="11" name="Text 9"/>
          <p:cNvSpPr/>
          <p:nvPr/>
        </p:nvSpPr>
        <p:spPr>
          <a:xfrm>
            <a:off x="8066961" y="5165408"/>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NoSQL Databases: For scalable and flexible data storage.</a:t>
            </a:r>
            <a:endParaRPr lang="en-US" sz="2078" dirty="0">
              <a:latin typeface="Bahnschrift SemiBold" panose="020B0502040204020203" pitchFamily="34" charset="0"/>
            </a:endParaRPr>
          </a:p>
        </p:txBody>
      </p:sp>
      <p:sp>
        <p:nvSpPr>
          <p:cNvPr id="12" name="Text 10"/>
          <p:cNvSpPr/>
          <p:nvPr/>
        </p:nvSpPr>
        <p:spPr>
          <a:xfrm>
            <a:off x="8066961" y="6049447"/>
            <a:ext cx="5581412" cy="791766"/>
          </a:xfrm>
          <a:prstGeom prst="rect">
            <a:avLst/>
          </a:prstGeom>
          <a:noFill/>
          <a:ln/>
        </p:spPr>
        <p:txBody>
          <a:bodyPr wrap="square" rtlCol="0" anchor="t"/>
          <a:lstStyle/>
          <a:p>
            <a:pPr marL="342900" indent="-342900" algn="l">
              <a:lnSpc>
                <a:spcPts val="3117"/>
              </a:lnSpc>
              <a:buSzPct val="100000"/>
              <a:buChar char="•"/>
            </a:pPr>
            <a:r>
              <a:rPr lang="en-US" sz="2078" dirty="0">
                <a:solidFill>
                  <a:srgbClr val="49495A"/>
                </a:solidFill>
                <a:latin typeface="Bahnschrift SemiBold" panose="020B0502040204020203" pitchFamily="34" charset="0"/>
                <a:ea typeface="Open Sans" pitchFamily="34" charset="-122"/>
                <a:cs typeface="Open Sans" pitchFamily="34" charset="-120"/>
              </a:rPr>
              <a:t>NLP and ML Frameworks: For extracting insights from unstructured data.</a:t>
            </a:r>
            <a:endParaRPr lang="en-US" sz="2078" dirty="0">
              <a:latin typeface="Bahnschrift SemiBold"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4630400" cy="8229600"/>
          </a:xfrm>
          <a:prstGeom prst="rect">
            <a:avLst/>
          </a:prstGeom>
        </p:spPr>
      </p:pic>
      <p:sp>
        <p:nvSpPr>
          <p:cNvPr id="5" name="object 5"/>
          <p:cNvSpPr/>
          <p:nvPr/>
        </p:nvSpPr>
        <p:spPr>
          <a:xfrm>
            <a:off x="11152146" y="693223"/>
            <a:ext cx="2479991" cy="265940"/>
          </a:xfrm>
          <a:custGeom>
            <a:avLst/>
            <a:gdLst/>
            <a:ahLst/>
            <a:cxnLst/>
            <a:rect l="l" t="t" r="r" b="b"/>
            <a:pathLst>
              <a:path w="1234440" h="144779">
                <a:moveTo>
                  <a:pt x="188506" y="41097"/>
                </a:moveTo>
                <a:lnTo>
                  <a:pt x="169104" y="45029"/>
                </a:lnTo>
                <a:lnTo>
                  <a:pt x="153365" y="55827"/>
                </a:lnTo>
                <a:lnTo>
                  <a:pt x="142807" y="71995"/>
                </a:lnTo>
                <a:lnTo>
                  <a:pt x="138950" y="92036"/>
                </a:lnTo>
                <a:lnTo>
                  <a:pt x="142768" y="111985"/>
                </a:lnTo>
                <a:lnTo>
                  <a:pt x="153360" y="128158"/>
                </a:lnTo>
                <a:lnTo>
                  <a:pt x="169431" y="139003"/>
                </a:lnTo>
                <a:lnTo>
                  <a:pt x="189687" y="142963"/>
                </a:lnTo>
                <a:lnTo>
                  <a:pt x="201942" y="141715"/>
                </a:lnTo>
                <a:lnTo>
                  <a:pt x="212788" y="138302"/>
                </a:lnTo>
                <a:lnTo>
                  <a:pt x="222005" y="133223"/>
                </a:lnTo>
                <a:lnTo>
                  <a:pt x="229374" y="126974"/>
                </a:lnTo>
                <a:lnTo>
                  <a:pt x="189687" y="126974"/>
                </a:lnTo>
                <a:lnTo>
                  <a:pt x="177151" y="124632"/>
                </a:lnTo>
                <a:lnTo>
                  <a:pt x="166963" y="118162"/>
                </a:lnTo>
                <a:lnTo>
                  <a:pt x="159847" y="108399"/>
                </a:lnTo>
                <a:lnTo>
                  <a:pt x="156527" y="96177"/>
                </a:lnTo>
                <a:lnTo>
                  <a:pt x="236677" y="96177"/>
                </a:lnTo>
                <a:lnTo>
                  <a:pt x="234271" y="81368"/>
                </a:lnTo>
                <a:lnTo>
                  <a:pt x="157314" y="81368"/>
                </a:lnTo>
                <a:lnTo>
                  <a:pt x="161506" y="71185"/>
                </a:lnTo>
                <a:lnTo>
                  <a:pt x="168343" y="63406"/>
                </a:lnTo>
                <a:lnTo>
                  <a:pt x="177215" y="58439"/>
                </a:lnTo>
                <a:lnTo>
                  <a:pt x="187515" y="56692"/>
                </a:lnTo>
                <a:lnTo>
                  <a:pt x="223525" y="56692"/>
                </a:lnTo>
                <a:lnTo>
                  <a:pt x="222807" y="55459"/>
                </a:lnTo>
                <a:lnTo>
                  <a:pt x="207636" y="44761"/>
                </a:lnTo>
                <a:lnTo>
                  <a:pt x="188506" y="41097"/>
                </a:lnTo>
                <a:close/>
              </a:path>
              <a:path w="1234440" h="144779">
                <a:moveTo>
                  <a:pt x="217208" y="116370"/>
                </a:moveTo>
                <a:lnTo>
                  <a:pt x="211857" y="120470"/>
                </a:lnTo>
                <a:lnTo>
                  <a:pt x="205419" y="123844"/>
                </a:lnTo>
                <a:lnTo>
                  <a:pt x="197994" y="126132"/>
                </a:lnTo>
                <a:lnTo>
                  <a:pt x="189687" y="126974"/>
                </a:lnTo>
                <a:lnTo>
                  <a:pt x="229374" y="126974"/>
                </a:lnTo>
                <a:lnTo>
                  <a:pt x="217208" y="116370"/>
                </a:lnTo>
                <a:close/>
              </a:path>
              <a:path w="1234440" h="144779">
                <a:moveTo>
                  <a:pt x="223525" y="56692"/>
                </a:moveTo>
                <a:lnTo>
                  <a:pt x="187515" y="56692"/>
                </a:lnTo>
                <a:lnTo>
                  <a:pt x="198203" y="58185"/>
                </a:lnTo>
                <a:lnTo>
                  <a:pt x="207259" y="62882"/>
                </a:lnTo>
                <a:lnTo>
                  <a:pt x="213945" y="70653"/>
                </a:lnTo>
                <a:lnTo>
                  <a:pt x="217525" y="81368"/>
                </a:lnTo>
                <a:lnTo>
                  <a:pt x="234271" y="81368"/>
                </a:lnTo>
                <a:lnTo>
                  <a:pt x="232870" y="72745"/>
                </a:lnTo>
                <a:lnTo>
                  <a:pt x="223525" y="56692"/>
                </a:lnTo>
                <a:close/>
              </a:path>
              <a:path w="1234440" h="144779">
                <a:moveTo>
                  <a:pt x="253974" y="40398"/>
                </a:moveTo>
                <a:lnTo>
                  <a:pt x="241998" y="50812"/>
                </a:lnTo>
                <a:lnTo>
                  <a:pt x="277837" y="92036"/>
                </a:lnTo>
                <a:lnTo>
                  <a:pt x="241998" y="133248"/>
                </a:lnTo>
                <a:lnTo>
                  <a:pt x="253974" y="143662"/>
                </a:lnTo>
                <a:lnTo>
                  <a:pt x="288353" y="104127"/>
                </a:lnTo>
                <a:lnTo>
                  <a:pt x="309370" y="104127"/>
                </a:lnTo>
                <a:lnTo>
                  <a:pt x="298856" y="92036"/>
                </a:lnTo>
                <a:lnTo>
                  <a:pt x="309380" y="79933"/>
                </a:lnTo>
                <a:lnTo>
                  <a:pt x="288353" y="79933"/>
                </a:lnTo>
                <a:lnTo>
                  <a:pt x="253974" y="40398"/>
                </a:lnTo>
                <a:close/>
              </a:path>
              <a:path w="1234440" h="144779">
                <a:moveTo>
                  <a:pt x="309370" y="104127"/>
                </a:moveTo>
                <a:lnTo>
                  <a:pt x="288353" y="104127"/>
                </a:lnTo>
                <a:lnTo>
                  <a:pt x="322719" y="143662"/>
                </a:lnTo>
                <a:lnTo>
                  <a:pt x="334695" y="133248"/>
                </a:lnTo>
                <a:lnTo>
                  <a:pt x="309370" y="104127"/>
                </a:lnTo>
                <a:close/>
              </a:path>
              <a:path w="1234440" h="144779">
                <a:moveTo>
                  <a:pt x="322719" y="40398"/>
                </a:moveTo>
                <a:lnTo>
                  <a:pt x="288353" y="79933"/>
                </a:lnTo>
                <a:lnTo>
                  <a:pt x="309380" y="79933"/>
                </a:lnTo>
                <a:lnTo>
                  <a:pt x="334695" y="50812"/>
                </a:lnTo>
                <a:lnTo>
                  <a:pt x="322719" y="40398"/>
                </a:lnTo>
                <a:close/>
              </a:path>
              <a:path w="1234440" h="144779">
                <a:moveTo>
                  <a:pt x="3543" y="126"/>
                </a:moveTo>
                <a:lnTo>
                  <a:pt x="0" y="126"/>
                </a:lnTo>
                <a:lnTo>
                  <a:pt x="0" y="141389"/>
                </a:lnTo>
                <a:lnTo>
                  <a:pt x="17957" y="141389"/>
                </a:lnTo>
                <a:lnTo>
                  <a:pt x="17957" y="39839"/>
                </a:lnTo>
                <a:lnTo>
                  <a:pt x="41224" y="39839"/>
                </a:lnTo>
                <a:lnTo>
                  <a:pt x="3543" y="126"/>
                </a:lnTo>
                <a:close/>
              </a:path>
              <a:path w="1234440" h="144779">
                <a:moveTo>
                  <a:pt x="41224" y="39839"/>
                </a:moveTo>
                <a:lnTo>
                  <a:pt x="17957" y="39839"/>
                </a:lnTo>
                <a:lnTo>
                  <a:pt x="114312" y="141389"/>
                </a:lnTo>
                <a:lnTo>
                  <a:pt x="117856" y="141389"/>
                </a:lnTo>
                <a:lnTo>
                  <a:pt x="117856" y="101676"/>
                </a:lnTo>
                <a:lnTo>
                  <a:pt x="99898" y="101676"/>
                </a:lnTo>
                <a:lnTo>
                  <a:pt x="41224" y="39839"/>
                </a:lnTo>
                <a:close/>
              </a:path>
              <a:path w="1234440" h="144779">
                <a:moveTo>
                  <a:pt x="117856" y="126"/>
                </a:moveTo>
                <a:lnTo>
                  <a:pt x="99898" y="126"/>
                </a:lnTo>
                <a:lnTo>
                  <a:pt x="99898" y="101676"/>
                </a:lnTo>
                <a:lnTo>
                  <a:pt x="117856" y="101676"/>
                </a:lnTo>
                <a:lnTo>
                  <a:pt x="117856" y="126"/>
                </a:lnTo>
                <a:close/>
              </a:path>
              <a:path w="1234440" h="144779">
                <a:moveTo>
                  <a:pt x="369646" y="42671"/>
                </a:moveTo>
                <a:lnTo>
                  <a:pt x="352666" y="42671"/>
                </a:lnTo>
                <a:lnTo>
                  <a:pt x="352666" y="141376"/>
                </a:lnTo>
                <a:lnTo>
                  <a:pt x="369646" y="141376"/>
                </a:lnTo>
                <a:lnTo>
                  <a:pt x="369646" y="42671"/>
                </a:lnTo>
                <a:close/>
              </a:path>
              <a:path w="1234440" h="144779">
                <a:moveTo>
                  <a:pt x="370446" y="126"/>
                </a:moveTo>
                <a:lnTo>
                  <a:pt x="351878" y="126"/>
                </a:lnTo>
                <a:lnTo>
                  <a:pt x="351878" y="16014"/>
                </a:lnTo>
                <a:lnTo>
                  <a:pt x="370446" y="16014"/>
                </a:lnTo>
                <a:lnTo>
                  <a:pt x="370446" y="126"/>
                </a:lnTo>
                <a:close/>
              </a:path>
              <a:path w="1234440" h="144779">
                <a:moveTo>
                  <a:pt x="398678" y="115328"/>
                </a:moveTo>
                <a:lnTo>
                  <a:pt x="386549" y="125869"/>
                </a:lnTo>
                <a:lnTo>
                  <a:pt x="393878" y="133078"/>
                </a:lnTo>
                <a:lnTo>
                  <a:pt x="402429" y="138450"/>
                </a:lnTo>
                <a:lnTo>
                  <a:pt x="412026" y="141805"/>
                </a:lnTo>
                <a:lnTo>
                  <a:pt x="422490" y="142963"/>
                </a:lnTo>
                <a:lnTo>
                  <a:pt x="437601" y="140774"/>
                </a:lnTo>
                <a:lnTo>
                  <a:pt x="449038" y="134772"/>
                </a:lnTo>
                <a:lnTo>
                  <a:pt x="454703" y="127761"/>
                </a:lnTo>
                <a:lnTo>
                  <a:pt x="422897" y="127761"/>
                </a:lnTo>
                <a:lnTo>
                  <a:pt x="415448" y="126864"/>
                </a:lnTo>
                <a:lnTo>
                  <a:pt x="409140" y="124331"/>
                </a:lnTo>
                <a:lnTo>
                  <a:pt x="403655" y="120405"/>
                </a:lnTo>
                <a:lnTo>
                  <a:pt x="398678" y="115328"/>
                </a:lnTo>
                <a:close/>
              </a:path>
              <a:path w="1234440" h="144779">
                <a:moveTo>
                  <a:pt x="423303" y="41097"/>
                </a:moveTo>
                <a:lnTo>
                  <a:pt x="410427" y="43116"/>
                </a:lnTo>
                <a:lnTo>
                  <a:pt x="400300" y="48669"/>
                </a:lnTo>
                <a:lnTo>
                  <a:pt x="393674" y="56999"/>
                </a:lnTo>
                <a:lnTo>
                  <a:pt x="391299" y="67348"/>
                </a:lnTo>
                <a:lnTo>
                  <a:pt x="392576" y="75996"/>
                </a:lnTo>
                <a:lnTo>
                  <a:pt x="423722" y="99529"/>
                </a:lnTo>
                <a:lnTo>
                  <a:pt x="435825" y="103682"/>
                </a:lnTo>
                <a:lnTo>
                  <a:pt x="441159" y="107822"/>
                </a:lnTo>
                <a:lnTo>
                  <a:pt x="441159" y="122834"/>
                </a:lnTo>
                <a:lnTo>
                  <a:pt x="432955" y="127761"/>
                </a:lnTo>
                <a:lnTo>
                  <a:pt x="454703" y="127761"/>
                </a:lnTo>
                <a:lnTo>
                  <a:pt x="456282" y="125808"/>
                </a:lnTo>
                <a:lnTo>
                  <a:pt x="458812" y="114731"/>
                </a:lnTo>
                <a:lnTo>
                  <a:pt x="457097" y="104803"/>
                </a:lnTo>
                <a:lnTo>
                  <a:pt x="452015" y="96742"/>
                </a:lnTo>
                <a:lnTo>
                  <a:pt x="443661" y="90271"/>
                </a:lnTo>
                <a:lnTo>
                  <a:pt x="432130" y="85115"/>
                </a:lnTo>
                <a:lnTo>
                  <a:pt x="411822" y="78016"/>
                </a:lnTo>
                <a:lnTo>
                  <a:pt x="408736" y="73266"/>
                </a:lnTo>
                <a:lnTo>
                  <a:pt x="408736" y="60236"/>
                </a:lnTo>
                <a:lnTo>
                  <a:pt x="415518" y="56299"/>
                </a:lnTo>
                <a:lnTo>
                  <a:pt x="448813" y="56299"/>
                </a:lnTo>
                <a:lnTo>
                  <a:pt x="451459" y="54000"/>
                </a:lnTo>
                <a:lnTo>
                  <a:pt x="445618" y="48346"/>
                </a:lnTo>
                <a:lnTo>
                  <a:pt x="438938" y="44315"/>
                </a:lnTo>
                <a:lnTo>
                  <a:pt x="431480" y="41900"/>
                </a:lnTo>
                <a:lnTo>
                  <a:pt x="423303" y="41097"/>
                </a:lnTo>
                <a:close/>
              </a:path>
              <a:path w="1234440" h="144779">
                <a:moveTo>
                  <a:pt x="448813" y="56299"/>
                </a:moveTo>
                <a:lnTo>
                  <a:pt x="430504" y="56299"/>
                </a:lnTo>
                <a:lnTo>
                  <a:pt x="435610" y="59232"/>
                </a:lnTo>
                <a:lnTo>
                  <a:pt x="439953" y="63995"/>
                </a:lnTo>
                <a:lnTo>
                  <a:pt x="448813" y="56299"/>
                </a:lnTo>
                <a:close/>
              </a:path>
              <a:path w="1234440" h="144779">
                <a:moveTo>
                  <a:pt x="479285" y="16001"/>
                </a:moveTo>
                <a:lnTo>
                  <a:pt x="464705" y="16001"/>
                </a:lnTo>
                <a:lnTo>
                  <a:pt x="458926" y="21793"/>
                </a:lnTo>
                <a:lnTo>
                  <a:pt x="458812" y="36588"/>
                </a:lnTo>
                <a:lnTo>
                  <a:pt x="464591" y="42392"/>
                </a:lnTo>
                <a:lnTo>
                  <a:pt x="479285" y="42392"/>
                </a:lnTo>
                <a:lnTo>
                  <a:pt x="481400" y="40258"/>
                </a:lnTo>
                <a:lnTo>
                  <a:pt x="465836" y="40258"/>
                </a:lnTo>
                <a:lnTo>
                  <a:pt x="461048" y="35394"/>
                </a:lnTo>
                <a:lnTo>
                  <a:pt x="461048" y="23075"/>
                </a:lnTo>
                <a:lnTo>
                  <a:pt x="465937" y="18110"/>
                </a:lnTo>
                <a:lnTo>
                  <a:pt x="481379" y="18110"/>
                </a:lnTo>
                <a:lnTo>
                  <a:pt x="479285" y="16001"/>
                </a:lnTo>
                <a:close/>
              </a:path>
              <a:path w="1234440" h="144779">
                <a:moveTo>
                  <a:pt x="481379" y="18110"/>
                </a:moveTo>
                <a:lnTo>
                  <a:pt x="477964" y="18110"/>
                </a:lnTo>
                <a:lnTo>
                  <a:pt x="482854" y="23075"/>
                </a:lnTo>
                <a:lnTo>
                  <a:pt x="482854" y="35394"/>
                </a:lnTo>
                <a:lnTo>
                  <a:pt x="478066" y="40258"/>
                </a:lnTo>
                <a:lnTo>
                  <a:pt x="481400" y="40258"/>
                </a:lnTo>
                <a:lnTo>
                  <a:pt x="485038" y="36588"/>
                </a:lnTo>
                <a:lnTo>
                  <a:pt x="485038" y="21793"/>
                </a:lnTo>
                <a:lnTo>
                  <a:pt x="481379" y="18110"/>
                </a:lnTo>
                <a:close/>
              </a:path>
              <a:path w="1234440" h="144779">
                <a:moveTo>
                  <a:pt x="475538" y="21564"/>
                </a:moveTo>
                <a:lnTo>
                  <a:pt x="466940" y="21564"/>
                </a:lnTo>
                <a:lnTo>
                  <a:pt x="466940" y="36372"/>
                </a:lnTo>
                <a:lnTo>
                  <a:pt x="469392" y="36372"/>
                </a:lnTo>
                <a:lnTo>
                  <a:pt x="469392" y="30200"/>
                </a:lnTo>
                <a:lnTo>
                  <a:pt x="474652" y="30200"/>
                </a:lnTo>
                <a:lnTo>
                  <a:pt x="474459" y="29844"/>
                </a:lnTo>
                <a:lnTo>
                  <a:pt x="476453" y="29336"/>
                </a:lnTo>
                <a:lnTo>
                  <a:pt x="477393" y="28079"/>
                </a:lnTo>
                <a:lnTo>
                  <a:pt x="469392" y="28079"/>
                </a:lnTo>
                <a:lnTo>
                  <a:pt x="469392" y="23787"/>
                </a:lnTo>
                <a:lnTo>
                  <a:pt x="477469" y="23787"/>
                </a:lnTo>
                <a:lnTo>
                  <a:pt x="477437" y="23075"/>
                </a:lnTo>
                <a:lnTo>
                  <a:pt x="475538" y="21564"/>
                </a:lnTo>
                <a:close/>
              </a:path>
              <a:path w="1234440" h="144779">
                <a:moveTo>
                  <a:pt x="474652" y="30200"/>
                </a:moveTo>
                <a:lnTo>
                  <a:pt x="471982" y="30200"/>
                </a:lnTo>
                <a:lnTo>
                  <a:pt x="475373" y="36372"/>
                </a:lnTo>
                <a:lnTo>
                  <a:pt x="478002" y="36372"/>
                </a:lnTo>
                <a:lnTo>
                  <a:pt x="474652" y="30200"/>
                </a:lnTo>
                <a:close/>
              </a:path>
              <a:path w="1234440" h="144779">
                <a:moveTo>
                  <a:pt x="477469" y="23787"/>
                </a:moveTo>
                <a:lnTo>
                  <a:pt x="474116" y="23787"/>
                </a:lnTo>
                <a:lnTo>
                  <a:pt x="475068" y="24422"/>
                </a:lnTo>
                <a:lnTo>
                  <a:pt x="475068" y="27406"/>
                </a:lnTo>
                <a:lnTo>
                  <a:pt x="474167" y="28079"/>
                </a:lnTo>
                <a:lnTo>
                  <a:pt x="477393" y="28079"/>
                </a:lnTo>
                <a:lnTo>
                  <a:pt x="477469" y="23787"/>
                </a:lnTo>
                <a:close/>
              </a:path>
              <a:path w="1234440" h="144779">
                <a:moveTo>
                  <a:pt x="528383" y="114858"/>
                </a:moveTo>
                <a:lnTo>
                  <a:pt x="520509" y="121259"/>
                </a:lnTo>
                <a:lnTo>
                  <a:pt x="522224" y="123621"/>
                </a:lnTo>
                <a:lnTo>
                  <a:pt x="530239" y="132229"/>
                </a:lnTo>
                <a:lnTo>
                  <a:pt x="540075" y="138734"/>
                </a:lnTo>
                <a:lnTo>
                  <a:pt x="551161" y="142849"/>
                </a:lnTo>
                <a:lnTo>
                  <a:pt x="562927" y="144284"/>
                </a:lnTo>
                <a:lnTo>
                  <a:pt x="581218" y="141669"/>
                </a:lnTo>
                <a:lnTo>
                  <a:pt x="594686" y="134505"/>
                </a:lnTo>
                <a:lnTo>
                  <a:pt x="562927" y="134505"/>
                </a:lnTo>
                <a:lnTo>
                  <a:pt x="553464" y="133328"/>
                </a:lnTo>
                <a:lnTo>
                  <a:pt x="544564" y="129954"/>
                </a:lnTo>
                <a:lnTo>
                  <a:pt x="536686" y="124620"/>
                </a:lnTo>
                <a:lnTo>
                  <a:pt x="530288" y="117563"/>
                </a:lnTo>
                <a:lnTo>
                  <a:pt x="528383" y="114858"/>
                </a:lnTo>
                <a:close/>
              </a:path>
              <a:path w="1234440" h="144779">
                <a:moveTo>
                  <a:pt x="563880" y="114"/>
                </a:moveTo>
                <a:lnTo>
                  <a:pt x="548479" y="2647"/>
                </a:lnTo>
                <a:lnTo>
                  <a:pt x="536033" y="9598"/>
                </a:lnTo>
                <a:lnTo>
                  <a:pt x="527709" y="19991"/>
                </a:lnTo>
                <a:lnTo>
                  <a:pt x="524675" y="32854"/>
                </a:lnTo>
                <a:lnTo>
                  <a:pt x="526461" y="44717"/>
                </a:lnTo>
                <a:lnTo>
                  <a:pt x="531907" y="54830"/>
                </a:lnTo>
                <a:lnTo>
                  <a:pt x="541145" y="63360"/>
                </a:lnTo>
                <a:lnTo>
                  <a:pt x="554304" y="70472"/>
                </a:lnTo>
                <a:lnTo>
                  <a:pt x="568566" y="76555"/>
                </a:lnTo>
                <a:lnTo>
                  <a:pt x="581545" y="83194"/>
                </a:lnTo>
                <a:lnTo>
                  <a:pt x="590472" y="90374"/>
                </a:lnTo>
                <a:lnTo>
                  <a:pt x="595625" y="98395"/>
                </a:lnTo>
                <a:lnTo>
                  <a:pt x="597281" y="107556"/>
                </a:lnTo>
                <a:lnTo>
                  <a:pt x="594893" y="118775"/>
                </a:lnTo>
                <a:lnTo>
                  <a:pt x="588052" y="127260"/>
                </a:lnTo>
                <a:lnTo>
                  <a:pt x="577237" y="132630"/>
                </a:lnTo>
                <a:lnTo>
                  <a:pt x="562927" y="134505"/>
                </a:lnTo>
                <a:lnTo>
                  <a:pt x="594686" y="134505"/>
                </a:lnTo>
                <a:lnTo>
                  <a:pt x="595196" y="134234"/>
                </a:lnTo>
                <a:lnTo>
                  <a:pt x="604123" y="122590"/>
                </a:lnTo>
                <a:lnTo>
                  <a:pt x="607263" y="107353"/>
                </a:lnTo>
                <a:lnTo>
                  <a:pt x="604159" y="92878"/>
                </a:lnTo>
                <a:lnTo>
                  <a:pt x="596136" y="81973"/>
                </a:lnTo>
                <a:lnTo>
                  <a:pt x="585130" y="73929"/>
                </a:lnTo>
                <a:lnTo>
                  <a:pt x="573074" y="68033"/>
                </a:lnTo>
                <a:lnTo>
                  <a:pt x="558812" y="61950"/>
                </a:lnTo>
                <a:lnTo>
                  <a:pt x="547896" y="56214"/>
                </a:lnTo>
                <a:lnTo>
                  <a:pt x="540386" y="49641"/>
                </a:lnTo>
                <a:lnTo>
                  <a:pt x="536050" y="41948"/>
                </a:lnTo>
                <a:lnTo>
                  <a:pt x="534657" y="32854"/>
                </a:lnTo>
                <a:lnTo>
                  <a:pt x="537180" y="22977"/>
                </a:lnTo>
                <a:lnTo>
                  <a:pt x="543772" y="15782"/>
                </a:lnTo>
                <a:lnTo>
                  <a:pt x="552970" y="11384"/>
                </a:lnTo>
                <a:lnTo>
                  <a:pt x="563308" y="9893"/>
                </a:lnTo>
                <a:lnTo>
                  <a:pt x="592368" y="9893"/>
                </a:lnTo>
                <a:lnTo>
                  <a:pt x="591904" y="9431"/>
                </a:lnTo>
                <a:lnTo>
                  <a:pt x="583580" y="4348"/>
                </a:lnTo>
                <a:lnTo>
                  <a:pt x="574137" y="1195"/>
                </a:lnTo>
                <a:lnTo>
                  <a:pt x="563880" y="114"/>
                </a:lnTo>
                <a:close/>
              </a:path>
              <a:path w="1234440" h="144779">
                <a:moveTo>
                  <a:pt x="592368" y="9893"/>
                </a:moveTo>
                <a:lnTo>
                  <a:pt x="563308" y="9893"/>
                </a:lnTo>
                <a:lnTo>
                  <a:pt x="571871" y="10702"/>
                </a:lnTo>
                <a:lnTo>
                  <a:pt x="579378" y="13101"/>
                </a:lnTo>
                <a:lnTo>
                  <a:pt x="585730" y="17045"/>
                </a:lnTo>
                <a:lnTo>
                  <a:pt x="590829" y="22491"/>
                </a:lnTo>
                <a:lnTo>
                  <a:pt x="592747" y="25145"/>
                </a:lnTo>
                <a:lnTo>
                  <a:pt x="600684" y="18694"/>
                </a:lnTo>
                <a:lnTo>
                  <a:pt x="598805" y="16306"/>
                </a:lnTo>
                <a:lnTo>
                  <a:pt x="592368" y="9893"/>
                </a:lnTo>
                <a:close/>
              </a:path>
              <a:path w="1234440" h="144779">
                <a:moveTo>
                  <a:pt x="665581" y="40030"/>
                </a:moveTo>
                <a:lnTo>
                  <a:pt x="644822" y="43996"/>
                </a:lnTo>
                <a:lnTo>
                  <a:pt x="628238" y="54951"/>
                </a:lnTo>
                <a:lnTo>
                  <a:pt x="617248" y="71475"/>
                </a:lnTo>
                <a:lnTo>
                  <a:pt x="613270" y="92151"/>
                </a:lnTo>
                <a:lnTo>
                  <a:pt x="617248" y="112839"/>
                </a:lnTo>
                <a:lnTo>
                  <a:pt x="628238" y="129366"/>
                </a:lnTo>
                <a:lnTo>
                  <a:pt x="644822" y="140319"/>
                </a:lnTo>
                <a:lnTo>
                  <a:pt x="665581" y="144284"/>
                </a:lnTo>
                <a:lnTo>
                  <a:pt x="686342" y="140319"/>
                </a:lnTo>
                <a:lnTo>
                  <a:pt x="695148" y="134505"/>
                </a:lnTo>
                <a:lnTo>
                  <a:pt x="665581" y="134505"/>
                </a:lnTo>
                <a:lnTo>
                  <a:pt x="648780" y="131282"/>
                </a:lnTo>
                <a:lnTo>
                  <a:pt x="635357" y="122381"/>
                </a:lnTo>
                <a:lnTo>
                  <a:pt x="626460" y="108954"/>
                </a:lnTo>
                <a:lnTo>
                  <a:pt x="623239" y="92151"/>
                </a:lnTo>
                <a:lnTo>
                  <a:pt x="626460" y="75355"/>
                </a:lnTo>
                <a:lnTo>
                  <a:pt x="635357" y="61931"/>
                </a:lnTo>
                <a:lnTo>
                  <a:pt x="648780" y="53032"/>
                </a:lnTo>
                <a:lnTo>
                  <a:pt x="665581" y="49809"/>
                </a:lnTo>
                <a:lnTo>
                  <a:pt x="695144" y="49809"/>
                </a:lnTo>
                <a:lnTo>
                  <a:pt x="686342" y="43996"/>
                </a:lnTo>
                <a:lnTo>
                  <a:pt x="665581" y="40030"/>
                </a:lnTo>
                <a:close/>
              </a:path>
              <a:path w="1234440" h="144779">
                <a:moveTo>
                  <a:pt x="695144" y="49809"/>
                </a:moveTo>
                <a:lnTo>
                  <a:pt x="665581" y="49809"/>
                </a:lnTo>
                <a:lnTo>
                  <a:pt x="682382" y="53032"/>
                </a:lnTo>
                <a:lnTo>
                  <a:pt x="695806" y="61931"/>
                </a:lnTo>
                <a:lnTo>
                  <a:pt x="704702" y="75355"/>
                </a:lnTo>
                <a:lnTo>
                  <a:pt x="707923" y="92151"/>
                </a:lnTo>
                <a:lnTo>
                  <a:pt x="704702" y="108954"/>
                </a:lnTo>
                <a:lnTo>
                  <a:pt x="695806" y="122381"/>
                </a:lnTo>
                <a:lnTo>
                  <a:pt x="682382" y="131282"/>
                </a:lnTo>
                <a:lnTo>
                  <a:pt x="665581" y="134505"/>
                </a:lnTo>
                <a:lnTo>
                  <a:pt x="695148" y="134505"/>
                </a:lnTo>
                <a:lnTo>
                  <a:pt x="702930" y="129366"/>
                </a:lnTo>
                <a:lnTo>
                  <a:pt x="713925" y="112839"/>
                </a:lnTo>
                <a:lnTo>
                  <a:pt x="717905" y="92151"/>
                </a:lnTo>
                <a:lnTo>
                  <a:pt x="713925" y="71475"/>
                </a:lnTo>
                <a:lnTo>
                  <a:pt x="702930" y="54951"/>
                </a:lnTo>
                <a:lnTo>
                  <a:pt x="695144" y="49809"/>
                </a:lnTo>
                <a:close/>
              </a:path>
              <a:path w="1234440" h="144779">
                <a:moveTo>
                  <a:pt x="739381" y="1625"/>
                </a:moveTo>
                <a:lnTo>
                  <a:pt x="729602" y="1625"/>
                </a:lnTo>
                <a:lnTo>
                  <a:pt x="729602" y="142760"/>
                </a:lnTo>
                <a:lnTo>
                  <a:pt x="739381" y="142760"/>
                </a:lnTo>
                <a:lnTo>
                  <a:pt x="739381" y="1625"/>
                </a:lnTo>
                <a:close/>
              </a:path>
              <a:path w="1234440" h="144779">
                <a:moveTo>
                  <a:pt x="772668" y="41541"/>
                </a:moveTo>
                <a:lnTo>
                  <a:pt x="762889" y="41541"/>
                </a:lnTo>
                <a:lnTo>
                  <a:pt x="762889" y="102806"/>
                </a:lnTo>
                <a:lnTo>
                  <a:pt x="765692" y="120244"/>
                </a:lnTo>
                <a:lnTo>
                  <a:pt x="773788" y="133284"/>
                </a:lnTo>
                <a:lnTo>
                  <a:pt x="786709" y="141455"/>
                </a:lnTo>
                <a:lnTo>
                  <a:pt x="803986" y="144284"/>
                </a:lnTo>
                <a:lnTo>
                  <a:pt x="813612" y="143324"/>
                </a:lnTo>
                <a:lnTo>
                  <a:pt x="822402" y="140511"/>
                </a:lnTo>
                <a:lnTo>
                  <a:pt x="830194" y="135942"/>
                </a:lnTo>
                <a:lnTo>
                  <a:pt x="831726" y="134505"/>
                </a:lnTo>
                <a:lnTo>
                  <a:pt x="803986" y="134505"/>
                </a:lnTo>
                <a:lnTo>
                  <a:pt x="790697" y="132296"/>
                </a:lnTo>
                <a:lnTo>
                  <a:pt x="780864" y="125861"/>
                </a:lnTo>
                <a:lnTo>
                  <a:pt x="774762" y="115490"/>
                </a:lnTo>
                <a:lnTo>
                  <a:pt x="772668" y="101472"/>
                </a:lnTo>
                <a:lnTo>
                  <a:pt x="772668" y="41541"/>
                </a:lnTo>
                <a:close/>
              </a:path>
              <a:path w="1234440" h="144779">
                <a:moveTo>
                  <a:pt x="846607" y="129717"/>
                </a:moveTo>
                <a:lnTo>
                  <a:pt x="836828" y="129717"/>
                </a:lnTo>
                <a:lnTo>
                  <a:pt x="836828" y="142760"/>
                </a:lnTo>
                <a:lnTo>
                  <a:pt x="846607" y="142760"/>
                </a:lnTo>
                <a:lnTo>
                  <a:pt x="846607" y="129717"/>
                </a:lnTo>
                <a:close/>
              </a:path>
              <a:path w="1234440" h="144779">
                <a:moveTo>
                  <a:pt x="846607" y="41541"/>
                </a:moveTo>
                <a:lnTo>
                  <a:pt x="836828" y="41541"/>
                </a:lnTo>
                <a:lnTo>
                  <a:pt x="836828" y="110451"/>
                </a:lnTo>
                <a:lnTo>
                  <a:pt x="831628" y="120570"/>
                </a:lnTo>
                <a:lnTo>
                  <a:pt x="824179" y="128131"/>
                </a:lnTo>
                <a:lnTo>
                  <a:pt x="814843" y="132867"/>
                </a:lnTo>
                <a:lnTo>
                  <a:pt x="803986" y="134505"/>
                </a:lnTo>
                <a:lnTo>
                  <a:pt x="831726" y="134505"/>
                </a:lnTo>
                <a:lnTo>
                  <a:pt x="836828" y="129717"/>
                </a:lnTo>
                <a:lnTo>
                  <a:pt x="846607" y="129717"/>
                </a:lnTo>
                <a:lnTo>
                  <a:pt x="846607" y="41541"/>
                </a:lnTo>
                <a:close/>
              </a:path>
              <a:path w="1234440" h="144779">
                <a:moveTo>
                  <a:pt x="889215" y="51333"/>
                </a:moveTo>
                <a:lnTo>
                  <a:pt x="879436" y="51333"/>
                </a:lnTo>
                <a:lnTo>
                  <a:pt x="879436" y="113830"/>
                </a:lnTo>
                <a:lnTo>
                  <a:pt x="881064" y="126789"/>
                </a:lnTo>
                <a:lnTo>
                  <a:pt x="886077" y="135796"/>
                </a:lnTo>
                <a:lnTo>
                  <a:pt x="894669" y="141053"/>
                </a:lnTo>
                <a:lnTo>
                  <a:pt x="907034" y="142760"/>
                </a:lnTo>
                <a:lnTo>
                  <a:pt x="916584" y="142760"/>
                </a:lnTo>
                <a:lnTo>
                  <a:pt x="916584" y="132981"/>
                </a:lnTo>
                <a:lnTo>
                  <a:pt x="908367" y="132981"/>
                </a:lnTo>
                <a:lnTo>
                  <a:pt x="898951" y="131993"/>
                </a:lnTo>
                <a:lnTo>
                  <a:pt x="893081" y="128497"/>
                </a:lnTo>
                <a:lnTo>
                  <a:pt x="890066" y="121692"/>
                </a:lnTo>
                <a:lnTo>
                  <a:pt x="889215" y="110782"/>
                </a:lnTo>
                <a:lnTo>
                  <a:pt x="889215" y="51333"/>
                </a:lnTo>
                <a:close/>
              </a:path>
              <a:path w="1234440" h="144779">
                <a:moveTo>
                  <a:pt x="916178" y="41541"/>
                </a:moveTo>
                <a:lnTo>
                  <a:pt x="862812" y="41541"/>
                </a:lnTo>
                <a:lnTo>
                  <a:pt x="862812" y="51333"/>
                </a:lnTo>
                <a:lnTo>
                  <a:pt x="916216" y="51333"/>
                </a:lnTo>
                <a:lnTo>
                  <a:pt x="916178" y="41541"/>
                </a:lnTo>
                <a:close/>
              </a:path>
              <a:path w="1234440" h="144779">
                <a:moveTo>
                  <a:pt x="889215" y="14706"/>
                </a:moveTo>
                <a:lnTo>
                  <a:pt x="879436" y="14770"/>
                </a:lnTo>
                <a:lnTo>
                  <a:pt x="879436" y="41541"/>
                </a:lnTo>
                <a:lnTo>
                  <a:pt x="889215" y="41541"/>
                </a:lnTo>
                <a:lnTo>
                  <a:pt x="889215" y="14706"/>
                </a:lnTo>
                <a:close/>
              </a:path>
              <a:path w="1234440" h="144779">
                <a:moveTo>
                  <a:pt x="942835" y="41541"/>
                </a:moveTo>
                <a:lnTo>
                  <a:pt x="933056" y="41541"/>
                </a:lnTo>
                <a:lnTo>
                  <a:pt x="933056" y="142760"/>
                </a:lnTo>
                <a:lnTo>
                  <a:pt x="942835" y="142760"/>
                </a:lnTo>
                <a:lnTo>
                  <a:pt x="942835" y="41541"/>
                </a:lnTo>
                <a:close/>
              </a:path>
              <a:path w="1234440" h="144779">
                <a:moveTo>
                  <a:pt x="1010843" y="40030"/>
                </a:moveTo>
                <a:lnTo>
                  <a:pt x="990082" y="43996"/>
                </a:lnTo>
                <a:lnTo>
                  <a:pt x="973494" y="54951"/>
                </a:lnTo>
                <a:lnTo>
                  <a:pt x="962500" y="71475"/>
                </a:lnTo>
                <a:lnTo>
                  <a:pt x="958519" y="92151"/>
                </a:lnTo>
                <a:lnTo>
                  <a:pt x="962500" y="112839"/>
                </a:lnTo>
                <a:lnTo>
                  <a:pt x="973494" y="129366"/>
                </a:lnTo>
                <a:lnTo>
                  <a:pt x="990082" y="140319"/>
                </a:lnTo>
                <a:lnTo>
                  <a:pt x="1010843" y="144284"/>
                </a:lnTo>
                <a:lnTo>
                  <a:pt x="1031604" y="140319"/>
                </a:lnTo>
                <a:lnTo>
                  <a:pt x="1040410" y="134505"/>
                </a:lnTo>
                <a:lnTo>
                  <a:pt x="1010843" y="134505"/>
                </a:lnTo>
                <a:lnTo>
                  <a:pt x="994042" y="131282"/>
                </a:lnTo>
                <a:lnTo>
                  <a:pt x="980619" y="122381"/>
                </a:lnTo>
                <a:lnTo>
                  <a:pt x="971722" y="108954"/>
                </a:lnTo>
                <a:lnTo>
                  <a:pt x="968502" y="92151"/>
                </a:lnTo>
                <a:lnTo>
                  <a:pt x="971722" y="75355"/>
                </a:lnTo>
                <a:lnTo>
                  <a:pt x="980619" y="61931"/>
                </a:lnTo>
                <a:lnTo>
                  <a:pt x="994042" y="53032"/>
                </a:lnTo>
                <a:lnTo>
                  <a:pt x="1010843" y="49809"/>
                </a:lnTo>
                <a:lnTo>
                  <a:pt x="1040406" y="49809"/>
                </a:lnTo>
                <a:lnTo>
                  <a:pt x="1031604" y="43996"/>
                </a:lnTo>
                <a:lnTo>
                  <a:pt x="1010843" y="40030"/>
                </a:lnTo>
                <a:close/>
              </a:path>
              <a:path w="1234440" h="144779">
                <a:moveTo>
                  <a:pt x="1040406" y="49809"/>
                </a:moveTo>
                <a:lnTo>
                  <a:pt x="1010843" y="49809"/>
                </a:lnTo>
                <a:lnTo>
                  <a:pt x="1027644" y="53032"/>
                </a:lnTo>
                <a:lnTo>
                  <a:pt x="1041068" y="61931"/>
                </a:lnTo>
                <a:lnTo>
                  <a:pt x="1049964" y="75355"/>
                </a:lnTo>
                <a:lnTo>
                  <a:pt x="1053185" y="92151"/>
                </a:lnTo>
                <a:lnTo>
                  <a:pt x="1049964" y="108954"/>
                </a:lnTo>
                <a:lnTo>
                  <a:pt x="1041068" y="122381"/>
                </a:lnTo>
                <a:lnTo>
                  <a:pt x="1027644" y="131282"/>
                </a:lnTo>
                <a:lnTo>
                  <a:pt x="1010843" y="134505"/>
                </a:lnTo>
                <a:lnTo>
                  <a:pt x="1040410" y="134505"/>
                </a:lnTo>
                <a:lnTo>
                  <a:pt x="1048192" y="129366"/>
                </a:lnTo>
                <a:lnTo>
                  <a:pt x="1059187" y="112839"/>
                </a:lnTo>
                <a:lnTo>
                  <a:pt x="1063167" y="92151"/>
                </a:lnTo>
                <a:lnTo>
                  <a:pt x="1059187" y="71475"/>
                </a:lnTo>
                <a:lnTo>
                  <a:pt x="1048192" y="54951"/>
                </a:lnTo>
                <a:lnTo>
                  <a:pt x="1040406" y="49809"/>
                </a:lnTo>
                <a:close/>
              </a:path>
              <a:path w="1234440" h="144779">
                <a:moveTo>
                  <a:pt x="1084643" y="41541"/>
                </a:moveTo>
                <a:lnTo>
                  <a:pt x="1074851" y="41541"/>
                </a:lnTo>
                <a:lnTo>
                  <a:pt x="1074851" y="142760"/>
                </a:lnTo>
                <a:lnTo>
                  <a:pt x="1084643" y="142760"/>
                </a:lnTo>
                <a:lnTo>
                  <a:pt x="1084643" y="74028"/>
                </a:lnTo>
                <a:lnTo>
                  <a:pt x="1089721" y="63841"/>
                </a:lnTo>
                <a:lnTo>
                  <a:pt x="1097130" y="56227"/>
                </a:lnTo>
                <a:lnTo>
                  <a:pt x="1100336" y="54597"/>
                </a:lnTo>
                <a:lnTo>
                  <a:pt x="1084643" y="54597"/>
                </a:lnTo>
                <a:lnTo>
                  <a:pt x="1084643" y="41541"/>
                </a:lnTo>
                <a:close/>
              </a:path>
              <a:path w="1234440" h="144779">
                <a:moveTo>
                  <a:pt x="1145752" y="49809"/>
                </a:moveTo>
                <a:lnTo>
                  <a:pt x="1117485" y="49809"/>
                </a:lnTo>
                <a:lnTo>
                  <a:pt x="1130774" y="52018"/>
                </a:lnTo>
                <a:lnTo>
                  <a:pt x="1140607" y="58453"/>
                </a:lnTo>
                <a:lnTo>
                  <a:pt x="1146708" y="68824"/>
                </a:lnTo>
                <a:lnTo>
                  <a:pt x="1148803" y="82842"/>
                </a:lnTo>
                <a:lnTo>
                  <a:pt x="1148803" y="142760"/>
                </a:lnTo>
                <a:lnTo>
                  <a:pt x="1158582" y="142760"/>
                </a:lnTo>
                <a:lnTo>
                  <a:pt x="1158582" y="81508"/>
                </a:lnTo>
                <a:lnTo>
                  <a:pt x="1155779" y="64070"/>
                </a:lnTo>
                <a:lnTo>
                  <a:pt x="1147683" y="51030"/>
                </a:lnTo>
                <a:lnTo>
                  <a:pt x="1145752" y="49809"/>
                </a:lnTo>
                <a:close/>
              </a:path>
              <a:path w="1234440" h="144779">
                <a:moveTo>
                  <a:pt x="1117485" y="40030"/>
                </a:moveTo>
                <a:lnTo>
                  <a:pt x="1107919" y="41004"/>
                </a:lnTo>
                <a:lnTo>
                  <a:pt x="1099116" y="43841"/>
                </a:lnTo>
                <a:lnTo>
                  <a:pt x="1091287" y="48415"/>
                </a:lnTo>
                <a:lnTo>
                  <a:pt x="1084643" y="54597"/>
                </a:lnTo>
                <a:lnTo>
                  <a:pt x="1100336" y="54597"/>
                </a:lnTo>
                <a:lnTo>
                  <a:pt x="1106506" y="51459"/>
                </a:lnTo>
                <a:lnTo>
                  <a:pt x="1117485" y="49809"/>
                </a:lnTo>
                <a:lnTo>
                  <a:pt x="1145752" y="49809"/>
                </a:lnTo>
                <a:lnTo>
                  <a:pt x="1134762" y="42859"/>
                </a:lnTo>
                <a:lnTo>
                  <a:pt x="1117485" y="40030"/>
                </a:lnTo>
                <a:close/>
              </a:path>
              <a:path w="1234440" h="144779">
                <a:moveTo>
                  <a:pt x="1175588" y="114338"/>
                </a:moveTo>
                <a:lnTo>
                  <a:pt x="1166342" y="118249"/>
                </a:lnTo>
                <a:lnTo>
                  <a:pt x="1167472" y="121056"/>
                </a:lnTo>
                <a:lnTo>
                  <a:pt x="1170481" y="126984"/>
                </a:lnTo>
                <a:lnTo>
                  <a:pt x="1176716" y="134713"/>
                </a:lnTo>
                <a:lnTo>
                  <a:pt x="1186884" y="141421"/>
                </a:lnTo>
                <a:lnTo>
                  <a:pt x="1201686" y="144284"/>
                </a:lnTo>
                <a:lnTo>
                  <a:pt x="1214935" y="142270"/>
                </a:lnTo>
                <a:lnTo>
                  <a:pt x="1225286" y="136628"/>
                </a:lnTo>
                <a:lnTo>
                  <a:pt x="1226935" y="134505"/>
                </a:lnTo>
                <a:lnTo>
                  <a:pt x="1201686" y="134505"/>
                </a:lnTo>
                <a:lnTo>
                  <a:pt x="1193473" y="133438"/>
                </a:lnTo>
                <a:lnTo>
                  <a:pt x="1186614" y="130217"/>
                </a:lnTo>
                <a:lnTo>
                  <a:pt x="1181066" y="124813"/>
                </a:lnTo>
                <a:lnTo>
                  <a:pt x="1176782" y="117195"/>
                </a:lnTo>
                <a:lnTo>
                  <a:pt x="1175588" y="114338"/>
                </a:lnTo>
                <a:close/>
              </a:path>
              <a:path w="1234440" h="144779">
                <a:moveTo>
                  <a:pt x="1200937" y="40030"/>
                </a:moveTo>
                <a:lnTo>
                  <a:pt x="1188956" y="41829"/>
                </a:lnTo>
                <a:lnTo>
                  <a:pt x="1179698" y="46905"/>
                </a:lnTo>
                <a:lnTo>
                  <a:pt x="1173728" y="54780"/>
                </a:lnTo>
                <a:lnTo>
                  <a:pt x="1171613" y="64973"/>
                </a:lnTo>
                <a:lnTo>
                  <a:pt x="1173033" y="73824"/>
                </a:lnTo>
                <a:lnTo>
                  <a:pt x="1177283" y="81332"/>
                </a:lnTo>
                <a:lnTo>
                  <a:pt x="1184343" y="87470"/>
                </a:lnTo>
                <a:lnTo>
                  <a:pt x="1194193" y="92214"/>
                </a:lnTo>
                <a:lnTo>
                  <a:pt x="1204264" y="95821"/>
                </a:lnTo>
                <a:lnTo>
                  <a:pt x="1213710" y="99962"/>
                </a:lnTo>
                <a:lnTo>
                  <a:pt x="1219952" y="104595"/>
                </a:lnTo>
                <a:lnTo>
                  <a:pt x="1223399" y="110150"/>
                </a:lnTo>
                <a:lnTo>
                  <a:pt x="1224428" y="116865"/>
                </a:lnTo>
                <a:lnTo>
                  <a:pt x="1224427" y="117195"/>
                </a:lnTo>
                <a:lnTo>
                  <a:pt x="1222875" y="124320"/>
                </a:lnTo>
                <a:lnTo>
                  <a:pt x="1218339" y="129814"/>
                </a:lnTo>
                <a:lnTo>
                  <a:pt x="1211170" y="133291"/>
                </a:lnTo>
                <a:lnTo>
                  <a:pt x="1201686" y="134505"/>
                </a:lnTo>
                <a:lnTo>
                  <a:pt x="1226935" y="134505"/>
                </a:lnTo>
                <a:lnTo>
                  <a:pt x="1232022" y="127959"/>
                </a:lnTo>
                <a:lnTo>
                  <a:pt x="1234427" y="116865"/>
                </a:lnTo>
                <a:lnTo>
                  <a:pt x="1232963" y="107392"/>
                </a:lnTo>
                <a:lnTo>
                  <a:pt x="1228501" y="99464"/>
                </a:lnTo>
                <a:lnTo>
                  <a:pt x="1220930" y="92953"/>
                </a:lnTo>
                <a:lnTo>
                  <a:pt x="1210144" y="87731"/>
                </a:lnTo>
                <a:lnTo>
                  <a:pt x="1199515" y="83934"/>
                </a:lnTo>
                <a:lnTo>
                  <a:pt x="1191346" y="80281"/>
                </a:lnTo>
                <a:lnTo>
                  <a:pt x="1185783" y="76087"/>
                </a:lnTo>
                <a:lnTo>
                  <a:pt x="1182605" y="71123"/>
                </a:lnTo>
                <a:lnTo>
                  <a:pt x="1181595" y="65163"/>
                </a:lnTo>
                <a:lnTo>
                  <a:pt x="1181595" y="55410"/>
                </a:lnTo>
                <a:lnTo>
                  <a:pt x="1188643" y="49809"/>
                </a:lnTo>
                <a:lnTo>
                  <a:pt x="1223980" y="49809"/>
                </a:lnTo>
                <a:lnTo>
                  <a:pt x="1219076" y="45372"/>
                </a:lnTo>
                <a:lnTo>
                  <a:pt x="1211355" y="41569"/>
                </a:lnTo>
                <a:lnTo>
                  <a:pt x="1200937" y="40030"/>
                </a:lnTo>
                <a:close/>
              </a:path>
              <a:path w="1234440" h="144779">
                <a:moveTo>
                  <a:pt x="1223980" y="49809"/>
                </a:moveTo>
                <a:lnTo>
                  <a:pt x="1212011" y="49809"/>
                </a:lnTo>
                <a:lnTo>
                  <a:pt x="1216260" y="54876"/>
                </a:lnTo>
                <a:lnTo>
                  <a:pt x="1220431" y="62534"/>
                </a:lnTo>
                <a:lnTo>
                  <a:pt x="1229309" y="57594"/>
                </a:lnTo>
                <a:lnTo>
                  <a:pt x="1227678" y="54780"/>
                </a:lnTo>
                <a:lnTo>
                  <a:pt x="1224429" y="50215"/>
                </a:lnTo>
                <a:lnTo>
                  <a:pt x="1223980" y="49809"/>
                </a:lnTo>
                <a:close/>
              </a:path>
              <a:path w="1234440" h="144779">
                <a:moveTo>
                  <a:pt x="942975" y="0"/>
                </a:moveTo>
                <a:lnTo>
                  <a:pt x="932916" y="0"/>
                </a:lnTo>
                <a:lnTo>
                  <a:pt x="932916" y="15455"/>
                </a:lnTo>
                <a:lnTo>
                  <a:pt x="942975" y="15455"/>
                </a:lnTo>
                <a:lnTo>
                  <a:pt x="942975" y="0"/>
                </a:lnTo>
                <a:close/>
              </a:path>
            </a:pathLst>
          </a:custGeom>
          <a:solidFill>
            <a:srgbClr val="FFFFFF"/>
          </a:solidFill>
        </p:spPr>
        <p:txBody>
          <a:bodyPr wrap="square" lIns="0" tIns="0" rIns="0" bIns="0" rtlCol="0"/>
          <a:lstStyle/>
          <a:p>
            <a:endParaRPr sz="1473"/>
          </a:p>
        </p:txBody>
      </p:sp>
      <p:pic>
        <p:nvPicPr>
          <p:cNvPr id="6" name="object 6"/>
          <p:cNvPicPr/>
          <p:nvPr/>
        </p:nvPicPr>
        <p:blipFill>
          <a:blip r:embed="rId4" cstate="print"/>
          <a:stretch>
            <a:fillRect/>
          </a:stretch>
        </p:blipFill>
        <p:spPr>
          <a:xfrm>
            <a:off x="910396" y="498764"/>
            <a:ext cx="3077253" cy="627011"/>
          </a:xfrm>
          <a:prstGeom prst="rect">
            <a:avLst/>
          </a:prstGeom>
        </p:spPr>
      </p:pic>
      <p:sp>
        <p:nvSpPr>
          <p:cNvPr id="7" name="object 7"/>
          <p:cNvSpPr/>
          <p:nvPr/>
        </p:nvSpPr>
        <p:spPr>
          <a:xfrm>
            <a:off x="910324" y="7117931"/>
            <a:ext cx="8137789" cy="0"/>
          </a:xfrm>
          <a:custGeom>
            <a:avLst/>
            <a:gdLst/>
            <a:ahLst/>
            <a:cxnLst/>
            <a:rect l="l" t="t" r="r" b="b"/>
            <a:pathLst>
              <a:path w="4050665">
                <a:moveTo>
                  <a:pt x="0" y="0"/>
                </a:moveTo>
                <a:lnTo>
                  <a:pt x="4050233" y="0"/>
                </a:lnTo>
              </a:path>
            </a:pathLst>
          </a:custGeom>
          <a:ln w="25400">
            <a:solidFill>
              <a:srgbClr val="CF218C"/>
            </a:solidFill>
          </a:ln>
        </p:spPr>
        <p:txBody>
          <a:bodyPr wrap="square" lIns="0" tIns="0" rIns="0" bIns="0" rtlCol="0"/>
          <a:lstStyle/>
          <a:p>
            <a:endParaRPr sz="1473"/>
          </a:p>
        </p:txBody>
      </p:sp>
      <p:pic>
        <p:nvPicPr>
          <p:cNvPr id="8" name="object 8"/>
          <p:cNvPicPr/>
          <p:nvPr/>
        </p:nvPicPr>
        <p:blipFill>
          <a:blip r:embed="rId5" cstate="print"/>
          <a:stretch>
            <a:fillRect/>
          </a:stretch>
        </p:blipFill>
        <p:spPr>
          <a:xfrm>
            <a:off x="8521563" y="2463008"/>
            <a:ext cx="355515" cy="313248"/>
          </a:xfrm>
          <a:prstGeom prst="rect">
            <a:avLst/>
          </a:prstGeom>
        </p:spPr>
      </p:pic>
      <p:pic>
        <p:nvPicPr>
          <p:cNvPr id="10" name="object 10"/>
          <p:cNvPicPr/>
          <p:nvPr/>
        </p:nvPicPr>
        <p:blipFill>
          <a:blip r:embed="rId5" cstate="print"/>
          <a:stretch>
            <a:fillRect/>
          </a:stretch>
        </p:blipFill>
        <p:spPr>
          <a:xfrm>
            <a:off x="8521563" y="8127244"/>
            <a:ext cx="355515" cy="313248"/>
          </a:xfrm>
          <a:prstGeom prst="rect">
            <a:avLst/>
          </a:prstGeom>
        </p:spPr>
      </p:pic>
      <p:sp>
        <p:nvSpPr>
          <p:cNvPr id="11" name="object 11"/>
          <p:cNvSpPr/>
          <p:nvPr/>
        </p:nvSpPr>
        <p:spPr>
          <a:xfrm>
            <a:off x="9377774" y="4882073"/>
            <a:ext cx="5225331" cy="8601065"/>
          </a:xfrm>
          <a:custGeom>
            <a:avLst/>
            <a:gdLst/>
            <a:ahLst/>
            <a:cxnLst/>
            <a:rect l="l" t="t" r="r" b="b"/>
            <a:pathLst>
              <a:path w="2600959" h="4682490">
                <a:moveTo>
                  <a:pt x="2600909" y="0"/>
                </a:moveTo>
                <a:lnTo>
                  <a:pt x="1775891" y="799249"/>
                </a:lnTo>
                <a:lnTo>
                  <a:pt x="1771370" y="795261"/>
                </a:lnTo>
                <a:lnTo>
                  <a:pt x="1764588" y="791324"/>
                </a:lnTo>
                <a:lnTo>
                  <a:pt x="1757095" y="788758"/>
                </a:lnTo>
                <a:lnTo>
                  <a:pt x="1754174" y="788073"/>
                </a:lnTo>
                <a:lnTo>
                  <a:pt x="1751177" y="787717"/>
                </a:lnTo>
                <a:lnTo>
                  <a:pt x="1748167" y="787704"/>
                </a:lnTo>
                <a:lnTo>
                  <a:pt x="1734718" y="789927"/>
                </a:lnTo>
                <a:lnTo>
                  <a:pt x="1723059" y="796302"/>
                </a:lnTo>
                <a:lnTo>
                  <a:pt x="1714119" y="806132"/>
                </a:lnTo>
                <a:lnTo>
                  <a:pt x="1708785" y="818692"/>
                </a:lnTo>
                <a:lnTo>
                  <a:pt x="1707743" y="826528"/>
                </a:lnTo>
                <a:lnTo>
                  <a:pt x="1708251" y="834351"/>
                </a:lnTo>
                <a:lnTo>
                  <a:pt x="1732356" y="864831"/>
                </a:lnTo>
                <a:lnTo>
                  <a:pt x="1218336" y="2188337"/>
                </a:lnTo>
                <a:lnTo>
                  <a:pt x="1215694" y="2187295"/>
                </a:lnTo>
                <a:lnTo>
                  <a:pt x="1207516" y="2185911"/>
                </a:lnTo>
                <a:lnTo>
                  <a:pt x="1199984" y="2186140"/>
                </a:lnTo>
                <a:lnTo>
                  <a:pt x="1166545" y="2214181"/>
                </a:lnTo>
                <a:lnTo>
                  <a:pt x="1164971" y="2221941"/>
                </a:lnTo>
                <a:lnTo>
                  <a:pt x="1164996" y="2230082"/>
                </a:lnTo>
                <a:lnTo>
                  <a:pt x="1166456" y="2237549"/>
                </a:lnTo>
                <a:lnTo>
                  <a:pt x="1166876" y="2238591"/>
                </a:lnTo>
                <a:lnTo>
                  <a:pt x="972616" y="2308936"/>
                </a:lnTo>
                <a:lnTo>
                  <a:pt x="943610" y="2284095"/>
                </a:lnTo>
                <a:lnTo>
                  <a:pt x="936904" y="2283333"/>
                </a:lnTo>
                <a:lnTo>
                  <a:pt x="927874" y="2284095"/>
                </a:lnTo>
                <a:lnTo>
                  <a:pt x="897470" y="2311273"/>
                </a:lnTo>
                <a:lnTo>
                  <a:pt x="895705" y="2326856"/>
                </a:lnTo>
                <a:lnTo>
                  <a:pt x="897140" y="2334641"/>
                </a:lnTo>
                <a:lnTo>
                  <a:pt x="939114" y="2363533"/>
                </a:lnTo>
                <a:lnTo>
                  <a:pt x="953503" y="2359456"/>
                </a:lnTo>
                <a:lnTo>
                  <a:pt x="1407744" y="3216821"/>
                </a:lnTo>
                <a:lnTo>
                  <a:pt x="1397266" y="3224682"/>
                </a:lnTo>
                <a:lnTo>
                  <a:pt x="1394701" y="3229051"/>
                </a:lnTo>
                <a:lnTo>
                  <a:pt x="1394701" y="3273539"/>
                </a:lnTo>
                <a:lnTo>
                  <a:pt x="437959" y="3964495"/>
                </a:lnTo>
                <a:lnTo>
                  <a:pt x="435292" y="3960850"/>
                </a:lnTo>
                <a:lnTo>
                  <a:pt x="427164" y="3954348"/>
                </a:lnTo>
                <a:lnTo>
                  <a:pt x="420674" y="3951490"/>
                </a:lnTo>
                <a:lnTo>
                  <a:pt x="735469" y="3059277"/>
                </a:lnTo>
                <a:lnTo>
                  <a:pt x="740892" y="3060750"/>
                </a:lnTo>
                <a:lnTo>
                  <a:pt x="748715" y="3061322"/>
                </a:lnTo>
                <a:lnTo>
                  <a:pt x="756564" y="3060344"/>
                </a:lnTo>
                <a:lnTo>
                  <a:pt x="785342" y="3035109"/>
                </a:lnTo>
                <a:lnTo>
                  <a:pt x="1389189" y="3239643"/>
                </a:lnTo>
                <a:lnTo>
                  <a:pt x="1387170" y="3253194"/>
                </a:lnTo>
                <a:lnTo>
                  <a:pt x="1391056" y="3268675"/>
                </a:lnTo>
                <a:lnTo>
                  <a:pt x="1394701" y="3273539"/>
                </a:lnTo>
                <a:lnTo>
                  <a:pt x="1394701" y="3229051"/>
                </a:lnTo>
                <a:lnTo>
                  <a:pt x="1389735" y="3237471"/>
                </a:lnTo>
                <a:lnTo>
                  <a:pt x="785939" y="3032912"/>
                </a:lnTo>
                <a:lnTo>
                  <a:pt x="787311" y="3027959"/>
                </a:lnTo>
                <a:lnTo>
                  <a:pt x="787869" y="3020136"/>
                </a:lnTo>
                <a:lnTo>
                  <a:pt x="786892" y="3012287"/>
                </a:lnTo>
                <a:lnTo>
                  <a:pt x="756323" y="2981274"/>
                </a:lnTo>
                <a:lnTo>
                  <a:pt x="749274" y="2981007"/>
                </a:lnTo>
                <a:lnTo>
                  <a:pt x="738746" y="2981985"/>
                </a:lnTo>
                <a:lnTo>
                  <a:pt x="728992" y="2985592"/>
                </a:lnTo>
                <a:lnTo>
                  <a:pt x="720483" y="2991586"/>
                </a:lnTo>
                <a:lnTo>
                  <a:pt x="713714" y="2999714"/>
                </a:lnTo>
                <a:lnTo>
                  <a:pt x="708050" y="3014624"/>
                </a:lnTo>
                <a:lnTo>
                  <a:pt x="708507" y="3030016"/>
                </a:lnTo>
                <a:lnTo>
                  <a:pt x="714717" y="3044113"/>
                </a:lnTo>
                <a:lnTo>
                  <a:pt x="726262" y="3055137"/>
                </a:lnTo>
                <a:lnTo>
                  <a:pt x="733310" y="3058680"/>
                </a:lnTo>
                <a:lnTo>
                  <a:pt x="418617" y="3950589"/>
                </a:lnTo>
                <a:lnTo>
                  <a:pt x="417652" y="3950157"/>
                </a:lnTo>
                <a:lnTo>
                  <a:pt x="407187" y="3948544"/>
                </a:lnTo>
                <a:lnTo>
                  <a:pt x="400138" y="3948404"/>
                </a:lnTo>
                <a:lnTo>
                  <a:pt x="393179" y="3950106"/>
                </a:lnTo>
                <a:lnTo>
                  <a:pt x="366433" y="3984599"/>
                </a:lnTo>
                <a:lnTo>
                  <a:pt x="366407" y="3993121"/>
                </a:lnTo>
                <a:lnTo>
                  <a:pt x="368020" y="4000792"/>
                </a:lnTo>
                <a:lnTo>
                  <a:pt x="371132" y="4008069"/>
                </a:lnTo>
                <a:lnTo>
                  <a:pt x="375602" y="4014597"/>
                </a:lnTo>
                <a:lnTo>
                  <a:pt x="381215" y="4020083"/>
                </a:lnTo>
                <a:lnTo>
                  <a:pt x="385216" y="4022699"/>
                </a:lnTo>
                <a:lnTo>
                  <a:pt x="0" y="4682477"/>
                </a:lnTo>
                <a:lnTo>
                  <a:pt x="2603" y="4682477"/>
                </a:lnTo>
                <a:lnTo>
                  <a:pt x="387121" y="4023944"/>
                </a:lnTo>
                <a:lnTo>
                  <a:pt x="387781" y="4024363"/>
                </a:lnTo>
                <a:lnTo>
                  <a:pt x="395122" y="4027309"/>
                </a:lnTo>
                <a:lnTo>
                  <a:pt x="402907" y="4028757"/>
                </a:lnTo>
                <a:lnTo>
                  <a:pt x="410743" y="4028668"/>
                </a:lnTo>
                <a:lnTo>
                  <a:pt x="418414" y="4027043"/>
                </a:lnTo>
                <a:lnTo>
                  <a:pt x="424180" y="4024579"/>
                </a:lnTo>
                <a:lnTo>
                  <a:pt x="774636" y="4682477"/>
                </a:lnTo>
                <a:lnTo>
                  <a:pt x="777176" y="4682477"/>
                </a:lnTo>
                <a:lnTo>
                  <a:pt x="426173" y="4023525"/>
                </a:lnTo>
                <a:lnTo>
                  <a:pt x="437883" y="4013631"/>
                </a:lnTo>
                <a:lnTo>
                  <a:pt x="440182" y="4009161"/>
                </a:lnTo>
                <a:lnTo>
                  <a:pt x="1628584" y="4682477"/>
                </a:lnTo>
                <a:lnTo>
                  <a:pt x="1633131" y="4682477"/>
                </a:lnTo>
                <a:lnTo>
                  <a:pt x="441210" y="4007154"/>
                </a:lnTo>
                <a:lnTo>
                  <a:pt x="444931" y="3999941"/>
                </a:lnTo>
                <a:lnTo>
                  <a:pt x="446328" y="3984599"/>
                </a:lnTo>
                <a:lnTo>
                  <a:pt x="442899" y="3973703"/>
                </a:lnTo>
                <a:lnTo>
                  <a:pt x="1677695" y="3425088"/>
                </a:lnTo>
                <a:lnTo>
                  <a:pt x="1681213" y="3432365"/>
                </a:lnTo>
                <a:lnTo>
                  <a:pt x="1693189" y="3442919"/>
                </a:lnTo>
                <a:lnTo>
                  <a:pt x="1707769" y="3447885"/>
                </a:lnTo>
                <a:lnTo>
                  <a:pt x="1711121" y="3447707"/>
                </a:lnTo>
                <a:lnTo>
                  <a:pt x="1681949" y="4671631"/>
                </a:lnTo>
                <a:lnTo>
                  <a:pt x="1670354" y="4673079"/>
                </a:lnTo>
                <a:lnTo>
                  <a:pt x="1658480" y="4679023"/>
                </a:lnTo>
                <a:lnTo>
                  <a:pt x="1655076" y="4682477"/>
                </a:lnTo>
                <a:lnTo>
                  <a:pt x="1681695" y="4682477"/>
                </a:lnTo>
                <a:lnTo>
                  <a:pt x="1683931" y="4682477"/>
                </a:lnTo>
                <a:lnTo>
                  <a:pt x="1709166" y="4682477"/>
                </a:lnTo>
                <a:lnTo>
                  <a:pt x="1707019" y="4679988"/>
                </a:lnTo>
                <a:lnTo>
                  <a:pt x="1692783" y="4672787"/>
                </a:lnTo>
                <a:lnTo>
                  <a:pt x="1689874" y="4671987"/>
                </a:lnTo>
                <a:lnTo>
                  <a:pt x="1686902" y="4671517"/>
                </a:lnTo>
                <a:lnTo>
                  <a:pt x="1684185" y="4671403"/>
                </a:lnTo>
                <a:lnTo>
                  <a:pt x="1713369" y="3447580"/>
                </a:lnTo>
                <a:lnTo>
                  <a:pt x="1723148" y="3447021"/>
                </a:lnTo>
                <a:lnTo>
                  <a:pt x="1725891" y="3445700"/>
                </a:lnTo>
                <a:lnTo>
                  <a:pt x="2088451" y="4428236"/>
                </a:lnTo>
                <a:lnTo>
                  <a:pt x="2063546" y="4460900"/>
                </a:lnTo>
                <a:lnTo>
                  <a:pt x="2063381" y="4468736"/>
                </a:lnTo>
                <a:lnTo>
                  <a:pt x="2064740" y="4476458"/>
                </a:lnTo>
                <a:lnTo>
                  <a:pt x="2067598" y="4483836"/>
                </a:lnTo>
                <a:lnTo>
                  <a:pt x="2068385" y="4484852"/>
                </a:lnTo>
                <a:lnTo>
                  <a:pt x="1729663" y="4682477"/>
                </a:lnTo>
                <a:lnTo>
                  <a:pt x="1734134" y="4682477"/>
                </a:lnTo>
                <a:lnTo>
                  <a:pt x="2069795" y="4486630"/>
                </a:lnTo>
                <a:lnTo>
                  <a:pt x="2077478" y="4496359"/>
                </a:lnTo>
                <a:lnTo>
                  <a:pt x="2090928" y="4503864"/>
                </a:lnTo>
                <a:lnTo>
                  <a:pt x="2106206" y="4505782"/>
                </a:lnTo>
                <a:lnTo>
                  <a:pt x="2121585" y="4501540"/>
                </a:lnTo>
                <a:lnTo>
                  <a:pt x="2127224" y="4497095"/>
                </a:lnTo>
                <a:lnTo>
                  <a:pt x="2275878" y="4682477"/>
                </a:lnTo>
                <a:lnTo>
                  <a:pt x="2278761" y="4682477"/>
                </a:lnTo>
                <a:lnTo>
                  <a:pt x="2128990" y="4495698"/>
                </a:lnTo>
                <a:lnTo>
                  <a:pt x="2134120" y="4491647"/>
                </a:lnTo>
                <a:lnTo>
                  <a:pt x="2140077" y="4480966"/>
                </a:lnTo>
                <a:lnTo>
                  <a:pt x="2600909" y="4658169"/>
                </a:lnTo>
                <a:lnTo>
                  <a:pt x="2600909" y="4655769"/>
                </a:lnTo>
                <a:lnTo>
                  <a:pt x="2141194" y="4478972"/>
                </a:lnTo>
                <a:lnTo>
                  <a:pt x="2141626" y="4478198"/>
                </a:lnTo>
                <a:lnTo>
                  <a:pt x="2143531" y="4462919"/>
                </a:lnTo>
                <a:lnTo>
                  <a:pt x="2140483" y="4451909"/>
                </a:lnTo>
                <a:lnTo>
                  <a:pt x="2600909" y="4265511"/>
                </a:lnTo>
                <a:lnTo>
                  <a:pt x="2600909" y="4263072"/>
                </a:lnTo>
                <a:lnTo>
                  <a:pt x="2139886" y="4449711"/>
                </a:lnTo>
                <a:lnTo>
                  <a:pt x="2139289" y="4447540"/>
                </a:lnTo>
                <a:lnTo>
                  <a:pt x="2133308" y="4438815"/>
                </a:lnTo>
                <a:lnTo>
                  <a:pt x="2125408" y="4432046"/>
                </a:lnTo>
                <a:lnTo>
                  <a:pt x="2116048" y="4427525"/>
                </a:lnTo>
                <a:lnTo>
                  <a:pt x="2105647" y="4425569"/>
                </a:lnTo>
                <a:lnTo>
                  <a:pt x="2098611" y="4425175"/>
                </a:lnTo>
                <a:lnTo>
                  <a:pt x="2091588" y="4426648"/>
                </a:lnTo>
                <a:lnTo>
                  <a:pt x="2090470" y="4427220"/>
                </a:lnTo>
                <a:lnTo>
                  <a:pt x="1727923" y="3444722"/>
                </a:lnTo>
                <a:lnTo>
                  <a:pt x="1737512" y="3440087"/>
                </a:lnTo>
                <a:lnTo>
                  <a:pt x="1746910" y="3429419"/>
                </a:lnTo>
                <a:lnTo>
                  <a:pt x="2600909" y="3937063"/>
                </a:lnTo>
                <a:lnTo>
                  <a:pt x="2600909" y="3934447"/>
                </a:lnTo>
                <a:lnTo>
                  <a:pt x="1748243" y="3427590"/>
                </a:lnTo>
                <a:lnTo>
                  <a:pt x="1753031" y="3413531"/>
                </a:lnTo>
                <a:lnTo>
                  <a:pt x="1752168" y="3398151"/>
                </a:lnTo>
                <a:lnTo>
                  <a:pt x="1745221" y="3383788"/>
                </a:lnTo>
                <a:lnTo>
                  <a:pt x="1738972" y="3377234"/>
                </a:lnTo>
                <a:lnTo>
                  <a:pt x="1735696" y="3375075"/>
                </a:lnTo>
                <a:lnTo>
                  <a:pt x="2524734" y="2146135"/>
                </a:lnTo>
                <a:lnTo>
                  <a:pt x="2528519" y="2148357"/>
                </a:lnTo>
                <a:lnTo>
                  <a:pt x="2535910" y="2150948"/>
                </a:lnTo>
                <a:lnTo>
                  <a:pt x="2543683" y="2152053"/>
                </a:lnTo>
                <a:lnTo>
                  <a:pt x="2551582" y="2151608"/>
                </a:lnTo>
                <a:lnTo>
                  <a:pt x="2551760" y="2151570"/>
                </a:lnTo>
                <a:lnTo>
                  <a:pt x="2600909" y="2409736"/>
                </a:lnTo>
                <a:lnTo>
                  <a:pt x="2600909" y="2397734"/>
                </a:lnTo>
                <a:lnTo>
                  <a:pt x="2553932" y="2150999"/>
                </a:lnTo>
                <a:lnTo>
                  <a:pt x="2559240" y="2149627"/>
                </a:lnTo>
                <a:lnTo>
                  <a:pt x="2582557" y="2126818"/>
                </a:lnTo>
                <a:lnTo>
                  <a:pt x="2600909" y="2133562"/>
                </a:lnTo>
                <a:lnTo>
                  <a:pt x="2600909" y="2131174"/>
                </a:lnTo>
                <a:lnTo>
                  <a:pt x="2583294" y="2124697"/>
                </a:lnTo>
                <a:lnTo>
                  <a:pt x="2584450" y="2121395"/>
                </a:lnTo>
                <a:lnTo>
                  <a:pt x="2585555" y="2113635"/>
                </a:lnTo>
                <a:lnTo>
                  <a:pt x="2585110" y="2105736"/>
                </a:lnTo>
                <a:lnTo>
                  <a:pt x="2583230" y="2100148"/>
                </a:lnTo>
                <a:lnTo>
                  <a:pt x="2600909" y="2094090"/>
                </a:lnTo>
                <a:lnTo>
                  <a:pt x="2600909" y="2091702"/>
                </a:lnTo>
                <a:lnTo>
                  <a:pt x="2582507" y="2098014"/>
                </a:lnTo>
                <a:lnTo>
                  <a:pt x="2580767" y="2092807"/>
                </a:lnTo>
                <a:lnTo>
                  <a:pt x="2572601" y="2082330"/>
                </a:lnTo>
                <a:lnTo>
                  <a:pt x="2561475" y="2075078"/>
                </a:lnTo>
                <a:lnTo>
                  <a:pt x="2548229" y="2071827"/>
                </a:lnTo>
                <a:lnTo>
                  <a:pt x="2545219" y="2071611"/>
                </a:lnTo>
                <a:lnTo>
                  <a:pt x="2542209" y="2071738"/>
                </a:lnTo>
                <a:lnTo>
                  <a:pt x="2539238" y="2072208"/>
                </a:lnTo>
                <a:lnTo>
                  <a:pt x="2525230" y="2077364"/>
                </a:lnTo>
                <a:lnTo>
                  <a:pt x="2523325" y="2074303"/>
                </a:lnTo>
                <a:lnTo>
                  <a:pt x="2523325" y="2078583"/>
                </a:lnTo>
                <a:lnTo>
                  <a:pt x="2522804" y="2079078"/>
                </a:lnTo>
                <a:lnTo>
                  <a:pt x="2522804" y="2145004"/>
                </a:lnTo>
                <a:lnTo>
                  <a:pt x="1733829" y="3373844"/>
                </a:lnTo>
                <a:lnTo>
                  <a:pt x="1731518" y="3372307"/>
                </a:lnTo>
                <a:lnTo>
                  <a:pt x="1723148" y="3369145"/>
                </a:lnTo>
                <a:lnTo>
                  <a:pt x="1714182" y="3367900"/>
                </a:lnTo>
                <a:lnTo>
                  <a:pt x="1707426" y="3368306"/>
                </a:lnTo>
                <a:lnTo>
                  <a:pt x="1700872" y="3369843"/>
                </a:lnTo>
                <a:lnTo>
                  <a:pt x="1694662" y="3372434"/>
                </a:lnTo>
                <a:lnTo>
                  <a:pt x="1688934" y="3376066"/>
                </a:lnTo>
                <a:lnTo>
                  <a:pt x="1678584" y="3387801"/>
                </a:lnTo>
                <a:lnTo>
                  <a:pt x="1677733" y="3387344"/>
                </a:lnTo>
                <a:lnTo>
                  <a:pt x="1677733" y="3389934"/>
                </a:lnTo>
                <a:lnTo>
                  <a:pt x="1673415" y="3402609"/>
                </a:lnTo>
                <a:lnTo>
                  <a:pt x="1674279" y="3417989"/>
                </a:lnTo>
                <a:lnTo>
                  <a:pt x="1676717" y="3423056"/>
                </a:lnTo>
                <a:lnTo>
                  <a:pt x="442226" y="3971531"/>
                </a:lnTo>
                <a:lnTo>
                  <a:pt x="441553" y="3969372"/>
                </a:lnTo>
                <a:lnTo>
                  <a:pt x="439293" y="3966311"/>
                </a:lnTo>
                <a:lnTo>
                  <a:pt x="1396060" y="3275342"/>
                </a:lnTo>
                <a:lnTo>
                  <a:pt x="1400644" y="3281426"/>
                </a:lnTo>
                <a:lnTo>
                  <a:pt x="1413916" y="3289236"/>
                </a:lnTo>
                <a:lnTo>
                  <a:pt x="1429156" y="3291509"/>
                </a:lnTo>
                <a:lnTo>
                  <a:pt x="1444625" y="3287623"/>
                </a:lnTo>
                <a:lnTo>
                  <a:pt x="1457388" y="3278047"/>
                </a:lnTo>
                <a:lnTo>
                  <a:pt x="1461350" y="3271316"/>
                </a:lnTo>
                <a:lnTo>
                  <a:pt x="1677733" y="3389934"/>
                </a:lnTo>
                <a:lnTo>
                  <a:pt x="1677733" y="3387344"/>
                </a:lnTo>
                <a:lnTo>
                  <a:pt x="1462493" y="3269373"/>
                </a:lnTo>
                <a:lnTo>
                  <a:pt x="1465199" y="3264776"/>
                </a:lnTo>
                <a:lnTo>
                  <a:pt x="1467472" y="3249536"/>
                </a:lnTo>
                <a:lnTo>
                  <a:pt x="1463586" y="3234067"/>
                </a:lnTo>
                <a:lnTo>
                  <a:pt x="1457312" y="3224619"/>
                </a:lnTo>
                <a:lnTo>
                  <a:pt x="1456131" y="3223628"/>
                </a:lnTo>
                <a:lnTo>
                  <a:pt x="2518194" y="2141232"/>
                </a:lnTo>
                <a:lnTo>
                  <a:pt x="2521699" y="2144344"/>
                </a:lnTo>
                <a:lnTo>
                  <a:pt x="2522804" y="2145004"/>
                </a:lnTo>
                <a:lnTo>
                  <a:pt x="2522804" y="2079078"/>
                </a:lnTo>
                <a:lnTo>
                  <a:pt x="2516505" y="2084920"/>
                </a:lnTo>
                <a:lnTo>
                  <a:pt x="2516505" y="2139721"/>
                </a:lnTo>
                <a:lnTo>
                  <a:pt x="1454404" y="3222167"/>
                </a:lnTo>
                <a:lnTo>
                  <a:pt x="1448828" y="3217418"/>
                </a:lnTo>
                <a:lnTo>
                  <a:pt x="1438694" y="3212820"/>
                </a:lnTo>
                <a:lnTo>
                  <a:pt x="1427467" y="3211182"/>
                </a:lnTo>
                <a:lnTo>
                  <a:pt x="1421434" y="3211169"/>
                </a:lnTo>
                <a:lnTo>
                  <a:pt x="1419834" y="3211538"/>
                </a:lnTo>
                <a:lnTo>
                  <a:pt x="1417624" y="3201352"/>
                </a:lnTo>
                <a:lnTo>
                  <a:pt x="1417624" y="3212020"/>
                </a:lnTo>
                <a:lnTo>
                  <a:pt x="1415465" y="3212503"/>
                </a:lnTo>
                <a:lnTo>
                  <a:pt x="1410017" y="3215106"/>
                </a:lnTo>
                <a:lnTo>
                  <a:pt x="1409560" y="3215449"/>
                </a:lnTo>
                <a:lnTo>
                  <a:pt x="955370" y="2358199"/>
                </a:lnTo>
                <a:lnTo>
                  <a:pt x="966431" y="2349423"/>
                </a:lnTo>
                <a:lnTo>
                  <a:pt x="974115" y="2335441"/>
                </a:lnTo>
                <a:lnTo>
                  <a:pt x="975791" y="2320137"/>
                </a:lnTo>
                <a:lnTo>
                  <a:pt x="973226" y="2311095"/>
                </a:lnTo>
                <a:lnTo>
                  <a:pt x="1167726" y="2240661"/>
                </a:lnTo>
                <a:lnTo>
                  <a:pt x="1169428" y="2244801"/>
                </a:lnTo>
                <a:lnTo>
                  <a:pt x="1173797" y="2251405"/>
                </a:lnTo>
                <a:lnTo>
                  <a:pt x="1186129" y="2261527"/>
                </a:lnTo>
                <a:lnTo>
                  <a:pt x="1200873" y="2265984"/>
                </a:lnTo>
                <a:lnTo>
                  <a:pt x="1212189" y="2264956"/>
                </a:lnTo>
                <a:lnTo>
                  <a:pt x="1417624" y="3212020"/>
                </a:lnTo>
                <a:lnTo>
                  <a:pt x="1417624" y="3201352"/>
                </a:lnTo>
                <a:lnTo>
                  <a:pt x="1214450" y="2264753"/>
                </a:lnTo>
                <a:lnTo>
                  <a:pt x="1216215" y="2264587"/>
                </a:lnTo>
                <a:lnTo>
                  <a:pt x="1244917" y="2230082"/>
                </a:lnTo>
                <a:lnTo>
                  <a:pt x="1244892" y="2223744"/>
                </a:lnTo>
                <a:lnTo>
                  <a:pt x="2505760" y="2116429"/>
                </a:lnTo>
                <a:lnTo>
                  <a:pt x="2516505" y="2139721"/>
                </a:lnTo>
                <a:lnTo>
                  <a:pt x="2516505" y="2084920"/>
                </a:lnTo>
                <a:lnTo>
                  <a:pt x="2512974" y="2088197"/>
                </a:lnTo>
                <a:lnTo>
                  <a:pt x="2506421" y="2102142"/>
                </a:lnTo>
                <a:lnTo>
                  <a:pt x="2505875" y="2114156"/>
                </a:lnTo>
                <a:lnTo>
                  <a:pt x="1244790" y="2221496"/>
                </a:lnTo>
                <a:lnTo>
                  <a:pt x="1220431" y="2189149"/>
                </a:lnTo>
                <a:lnTo>
                  <a:pt x="1734477" y="865555"/>
                </a:lnTo>
                <a:lnTo>
                  <a:pt x="1738718" y="866990"/>
                </a:lnTo>
                <a:lnTo>
                  <a:pt x="1746567" y="868032"/>
                </a:lnTo>
                <a:lnTo>
                  <a:pt x="1754390" y="867537"/>
                </a:lnTo>
                <a:lnTo>
                  <a:pt x="1761959" y="865517"/>
                </a:lnTo>
                <a:lnTo>
                  <a:pt x="1768094" y="862520"/>
                </a:lnTo>
                <a:lnTo>
                  <a:pt x="2523325" y="2078583"/>
                </a:lnTo>
                <a:lnTo>
                  <a:pt x="2523325" y="2074303"/>
                </a:lnTo>
                <a:lnTo>
                  <a:pt x="1769999" y="861326"/>
                </a:lnTo>
                <a:lnTo>
                  <a:pt x="1775358" y="857224"/>
                </a:lnTo>
                <a:lnTo>
                  <a:pt x="1780540" y="851344"/>
                </a:lnTo>
                <a:lnTo>
                  <a:pt x="1784477" y="844562"/>
                </a:lnTo>
                <a:lnTo>
                  <a:pt x="1785912" y="840346"/>
                </a:lnTo>
                <a:lnTo>
                  <a:pt x="2600909" y="1082890"/>
                </a:lnTo>
                <a:lnTo>
                  <a:pt x="2600909" y="1080541"/>
                </a:lnTo>
                <a:lnTo>
                  <a:pt x="1786636" y="838225"/>
                </a:lnTo>
                <a:lnTo>
                  <a:pt x="1787029" y="837069"/>
                </a:lnTo>
                <a:lnTo>
                  <a:pt x="1788071" y="829221"/>
                </a:lnTo>
                <a:lnTo>
                  <a:pt x="1787563" y="821397"/>
                </a:lnTo>
                <a:lnTo>
                  <a:pt x="1785556" y="813854"/>
                </a:lnTo>
                <a:lnTo>
                  <a:pt x="2600909" y="484378"/>
                </a:lnTo>
                <a:lnTo>
                  <a:pt x="2600909" y="481965"/>
                </a:lnTo>
                <a:lnTo>
                  <a:pt x="1784578" y="811847"/>
                </a:lnTo>
                <a:lnTo>
                  <a:pt x="1782064" y="806716"/>
                </a:lnTo>
                <a:lnTo>
                  <a:pt x="1777504" y="800773"/>
                </a:lnTo>
                <a:lnTo>
                  <a:pt x="2600909" y="3111"/>
                </a:lnTo>
                <a:lnTo>
                  <a:pt x="2600909" y="0"/>
                </a:lnTo>
                <a:close/>
              </a:path>
            </a:pathLst>
          </a:custGeom>
          <a:solidFill>
            <a:srgbClr val="CF218C"/>
          </a:solidFill>
        </p:spPr>
        <p:txBody>
          <a:bodyPr wrap="square" lIns="0" tIns="0" rIns="0" bIns="0" rtlCol="0"/>
          <a:lstStyle/>
          <a:p>
            <a:endParaRPr sz="1473"/>
          </a:p>
        </p:txBody>
      </p:sp>
      <p:sp>
        <p:nvSpPr>
          <p:cNvPr id="12" name="object 12"/>
          <p:cNvSpPr/>
          <p:nvPr/>
        </p:nvSpPr>
        <p:spPr>
          <a:xfrm>
            <a:off x="9377776" y="4882061"/>
            <a:ext cx="5225331" cy="8601065"/>
          </a:xfrm>
          <a:custGeom>
            <a:avLst/>
            <a:gdLst/>
            <a:ahLst/>
            <a:cxnLst/>
            <a:rect l="l" t="t" r="r" b="b"/>
            <a:pathLst>
              <a:path w="2600959" h="4682490">
                <a:moveTo>
                  <a:pt x="0" y="4682484"/>
                </a:moveTo>
                <a:lnTo>
                  <a:pt x="405354" y="3988237"/>
                </a:lnTo>
                <a:lnTo>
                  <a:pt x="746692" y="3020789"/>
                </a:lnTo>
                <a:lnTo>
                  <a:pt x="746895" y="3020217"/>
                </a:lnTo>
                <a:lnTo>
                  <a:pt x="747530" y="3019900"/>
                </a:lnTo>
                <a:lnTo>
                  <a:pt x="748115" y="3020103"/>
                </a:lnTo>
                <a:lnTo>
                  <a:pt x="1425025" y="3249414"/>
                </a:lnTo>
                <a:lnTo>
                  <a:pt x="934741" y="2324016"/>
                </a:lnTo>
                <a:lnTo>
                  <a:pt x="934589" y="2323724"/>
                </a:lnTo>
                <a:lnTo>
                  <a:pt x="934563" y="2323394"/>
                </a:lnTo>
                <a:lnTo>
                  <a:pt x="934678" y="2323089"/>
                </a:lnTo>
                <a:lnTo>
                  <a:pt x="934792" y="2322784"/>
                </a:lnTo>
                <a:lnTo>
                  <a:pt x="935046" y="2322543"/>
                </a:lnTo>
                <a:lnTo>
                  <a:pt x="935351" y="2322429"/>
                </a:lnTo>
                <a:lnTo>
                  <a:pt x="1204070" y="2225121"/>
                </a:lnTo>
                <a:lnTo>
                  <a:pt x="1746881" y="827473"/>
                </a:lnTo>
                <a:lnTo>
                  <a:pt x="1747008" y="827321"/>
                </a:lnTo>
                <a:lnTo>
                  <a:pt x="1747147" y="827131"/>
                </a:lnTo>
                <a:lnTo>
                  <a:pt x="2600908" y="0"/>
                </a:lnTo>
              </a:path>
              <a:path w="2600959" h="4682490">
                <a:moveTo>
                  <a:pt x="2600908" y="3110"/>
                </a:moveTo>
                <a:lnTo>
                  <a:pt x="1752837" y="824679"/>
                </a:lnTo>
                <a:lnTo>
                  <a:pt x="2600908" y="481969"/>
                </a:lnTo>
              </a:path>
              <a:path w="2600959" h="4682490">
                <a:moveTo>
                  <a:pt x="2600908" y="484374"/>
                </a:moveTo>
                <a:lnTo>
                  <a:pt x="1751300" y="827702"/>
                </a:lnTo>
                <a:lnTo>
                  <a:pt x="1760000" y="830293"/>
                </a:lnTo>
                <a:lnTo>
                  <a:pt x="2600908" y="1080546"/>
                </a:lnTo>
              </a:path>
              <a:path w="2600959" h="4682490">
                <a:moveTo>
                  <a:pt x="1750424" y="829785"/>
                </a:moveTo>
                <a:lnTo>
                  <a:pt x="2545863" y="2110567"/>
                </a:lnTo>
                <a:lnTo>
                  <a:pt x="2600908" y="2091701"/>
                </a:lnTo>
              </a:path>
              <a:path w="2600959" h="4682490">
                <a:moveTo>
                  <a:pt x="2600908" y="1082886"/>
                </a:moveTo>
                <a:lnTo>
                  <a:pt x="1750424" y="829785"/>
                </a:lnTo>
              </a:path>
              <a:path w="2600959" h="4682490">
                <a:moveTo>
                  <a:pt x="1748151" y="830382"/>
                </a:moveTo>
                <a:lnTo>
                  <a:pt x="1206623" y="2224740"/>
                </a:lnTo>
                <a:lnTo>
                  <a:pt x="2543450" y="2110961"/>
                </a:lnTo>
                <a:lnTo>
                  <a:pt x="1748151" y="830382"/>
                </a:lnTo>
              </a:path>
              <a:path w="2600959" h="4682490">
                <a:moveTo>
                  <a:pt x="2600908" y="2094087"/>
                </a:moveTo>
                <a:lnTo>
                  <a:pt x="2548746" y="2111964"/>
                </a:lnTo>
                <a:lnTo>
                  <a:pt x="2600908" y="2131168"/>
                </a:lnTo>
              </a:path>
              <a:path w="2600959" h="4682490">
                <a:moveTo>
                  <a:pt x="2542434" y="2113310"/>
                </a:moveTo>
                <a:lnTo>
                  <a:pt x="1206280" y="2227026"/>
                </a:lnTo>
                <a:lnTo>
                  <a:pt x="1255429" y="2453620"/>
                </a:lnTo>
                <a:lnTo>
                  <a:pt x="1427996" y="3249097"/>
                </a:lnTo>
                <a:lnTo>
                  <a:pt x="2542434" y="2113310"/>
                </a:lnTo>
              </a:path>
              <a:path w="2600959" h="4682490">
                <a:moveTo>
                  <a:pt x="2546841" y="2113653"/>
                </a:moveTo>
                <a:lnTo>
                  <a:pt x="2600908" y="2397740"/>
                </a:lnTo>
              </a:path>
              <a:path w="2600959" h="4682490">
                <a:moveTo>
                  <a:pt x="2600908" y="2133558"/>
                </a:moveTo>
                <a:lnTo>
                  <a:pt x="2546841" y="2113653"/>
                </a:lnTo>
              </a:path>
              <a:path w="2600959" h="4682490">
                <a:moveTo>
                  <a:pt x="2544796" y="2114911"/>
                </a:moveTo>
                <a:lnTo>
                  <a:pt x="1714775" y="3407694"/>
                </a:lnTo>
                <a:lnTo>
                  <a:pt x="2600908" y="3934451"/>
                </a:lnTo>
              </a:path>
              <a:path w="2600959" h="4682490">
                <a:moveTo>
                  <a:pt x="2600908" y="2409738"/>
                </a:moveTo>
                <a:lnTo>
                  <a:pt x="2544796" y="2114911"/>
                </a:lnTo>
              </a:path>
              <a:path w="2600959" h="4682490">
                <a:moveTo>
                  <a:pt x="2538535" y="2120511"/>
                </a:moveTo>
                <a:lnTo>
                  <a:pt x="1429178" y="3251103"/>
                </a:lnTo>
                <a:lnTo>
                  <a:pt x="1712832" y="3406564"/>
                </a:lnTo>
                <a:lnTo>
                  <a:pt x="2130256" y="2756413"/>
                </a:lnTo>
                <a:lnTo>
                  <a:pt x="2538535" y="2120511"/>
                </a:lnTo>
              </a:path>
              <a:path w="2600959" h="4682490">
                <a:moveTo>
                  <a:pt x="1204083" y="2227496"/>
                </a:moveTo>
                <a:lnTo>
                  <a:pt x="937319" y="2324105"/>
                </a:lnTo>
                <a:lnTo>
                  <a:pt x="1424491" y="3243598"/>
                </a:lnTo>
                <a:lnTo>
                  <a:pt x="1204083" y="2227496"/>
                </a:lnTo>
              </a:path>
              <a:path w="2600959" h="4682490">
                <a:moveTo>
                  <a:pt x="748419" y="3022592"/>
                </a:moveTo>
                <a:lnTo>
                  <a:pt x="408618" y="3985697"/>
                </a:lnTo>
                <a:lnTo>
                  <a:pt x="1424898" y="3251738"/>
                </a:lnTo>
                <a:lnTo>
                  <a:pt x="748419" y="3022592"/>
                </a:lnTo>
              </a:path>
              <a:path w="2600959" h="4682490">
                <a:moveTo>
                  <a:pt x="1427425" y="3252704"/>
                </a:moveTo>
                <a:lnTo>
                  <a:pt x="923438" y="3616673"/>
                </a:lnTo>
                <a:lnTo>
                  <a:pt x="415845" y="3983258"/>
                </a:lnTo>
                <a:lnTo>
                  <a:pt x="1710660" y="3407974"/>
                </a:lnTo>
                <a:lnTo>
                  <a:pt x="1427425" y="3252704"/>
                </a:lnTo>
              </a:path>
              <a:path w="2600959" h="4682490">
                <a:moveTo>
                  <a:pt x="1712045" y="3409828"/>
                </a:moveTo>
                <a:lnTo>
                  <a:pt x="408872" y="3988821"/>
                </a:lnTo>
                <a:lnTo>
                  <a:pt x="1633137" y="4682484"/>
                </a:lnTo>
              </a:path>
              <a:path w="2600959" h="4682490">
                <a:moveTo>
                  <a:pt x="1681704" y="4682484"/>
                </a:moveTo>
                <a:lnTo>
                  <a:pt x="1686810" y="4468284"/>
                </a:lnTo>
                <a:lnTo>
                  <a:pt x="1712045" y="3409828"/>
                </a:lnTo>
              </a:path>
              <a:path w="2600959" h="4682490">
                <a:moveTo>
                  <a:pt x="1715372" y="3410666"/>
                </a:moveTo>
                <a:lnTo>
                  <a:pt x="2104132" y="4464195"/>
                </a:lnTo>
                <a:lnTo>
                  <a:pt x="2600908" y="4263077"/>
                </a:lnTo>
              </a:path>
              <a:path w="2600959" h="4682490">
                <a:moveTo>
                  <a:pt x="2600908" y="3937063"/>
                </a:moveTo>
                <a:lnTo>
                  <a:pt x="1715372" y="3410666"/>
                </a:lnTo>
              </a:path>
              <a:path w="2600959" h="4682490">
                <a:moveTo>
                  <a:pt x="1714191" y="3413968"/>
                </a:moveTo>
                <a:lnTo>
                  <a:pt x="1683937" y="4682484"/>
                </a:lnTo>
              </a:path>
              <a:path w="2600959" h="4682490">
                <a:moveTo>
                  <a:pt x="1729674" y="4682484"/>
                </a:moveTo>
                <a:lnTo>
                  <a:pt x="2102100" y="4465185"/>
                </a:lnTo>
                <a:lnTo>
                  <a:pt x="1714191" y="3413968"/>
                </a:lnTo>
              </a:path>
              <a:path w="2600959" h="4682490">
                <a:moveTo>
                  <a:pt x="406345" y="3991056"/>
                </a:moveTo>
                <a:lnTo>
                  <a:pt x="2603" y="4682484"/>
                </a:lnTo>
              </a:path>
              <a:path w="2600959" h="4682490">
                <a:moveTo>
                  <a:pt x="774636" y="4682484"/>
                </a:moveTo>
                <a:lnTo>
                  <a:pt x="406345" y="3991056"/>
                </a:lnTo>
              </a:path>
              <a:path w="2600959" h="4682490">
                <a:moveTo>
                  <a:pt x="409177" y="3991577"/>
                </a:moveTo>
                <a:lnTo>
                  <a:pt x="673794" y="4488388"/>
                </a:lnTo>
                <a:lnTo>
                  <a:pt x="777181" y="4682484"/>
                </a:lnTo>
              </a:path>
              <a:path w="2600959" h="4682490">
                <a:moveTo>
                  <a:pt x="1628587" y="4682484"/>
                </a:moveTo>
                <a:lnTo>
                  <a:pt x="409177" y="3991577"/>
                </a:lnTo>
              </a:path>
              <a:path w="2600959" h="4682490">
                <a:moveTo>
                  <a:pt x="2600908" y="4265515"/>
                </a:moveTo>
                <a:lnTo>
                  <a:pt x="2106557" y="4465655"/>
                </a:lnTo>
                <a:lnTo>
                  <a:pt x="2600908" y="4655765"/>
                </a:lnTo>
              </a:path>
              <a:path w="2600959" h="4682490">
                <a:moveTo>
                  <a:pt x="2103217" y="4467141"/>
                </a:moveTo>
                <a:lnTo>
                  <a:pt x="1940137" y="4562289"/>
                </a:lnTo>
                <a:lnTo>
                  <a:pt x="1734138" y="4682484"/>
                </a:lnTo>
              </a:path>
              <a:path w="2600959" h="4682490">
                <a:moveTo>
                  <a:pt x="2275881" y="4682484"/>
                </a:moveTo>
                <a:lnTo>
                  <a:pt x="2103217" y="4467141"/>
                </a:lnTo>
              </a:path>
              <a:path w="2600959" h="4682490">
                <a:moveTo>
                  <a:pt x="2106964" y="4468221"/>
                </a:moveTo>
                <a:lnTo>
                  <a:pt x="2278761" y="4682484"/>
                </a:lnTo>
              </a:path>
              <a:path w="2600959" h="4682490">
                <a:moveTo>
                  <a:pt x="2600908" y="4658171"/>
                </a:moveTo>
                <a:lnTo>
                  <a:pt x="2106964" y="4468221"/>
                </a:lnTo>
              </a:path>
            </a:pathLst>
          </a:custGeom>
          <a:ln w="4838">
            <a:solidFill>
              <a:srgbClr val="CF218C"/>
            </a:solidFill>
          </a:ln>
        </p:spPr>
        <p:txBody>
          <a:bodyPr wrap="square" lIns="0" tIns="0" rIns="0" bIns="0" rtlCol="0"/>
          <a:lstStyle/>
          <a:p>
            <a:endParaRPr sz="1473"/>
          </a:p>
        </p:txBody>
      </p:sp>
      <p:sp>
        <p:nvSpPr>
          <p:cNvPr id="13" name="object 13"/>
          <p:cNvSpPr/>
          <p:nvPr/>
        </p:nvSpPr>
        <p:spPr>
          <a:xfrm>
            <a:off x="10536688" y="4071652"/>
            <a:ext cx="1694150" cy="2473944"/>
          </a:xfrm>
          <a:custGeom>
            <a:avLst/>
            <a:gdLst/>
            <a:ahLst/>
            <a:cxnLst/>
            <a:rect l="l" t="t" r="r" b="b"/>
            <a:pathLst>
              <a:path w="843279" h="1346835">
                <a:moveTo>
                  <a:pt x="689571" y="1346352"/>
                </a:moveTo>
                <a:lnTo>
                  <a:pt x="843254" y="0"/>
                </a:lnTo>
                <a:lnTo>
                  <a:pt x="0" y="960031"/>
                </a:lnTo>
                <a:lnTo>
                  <a:pt x="689571" y="1346352"/>
                </a:lnTo>
                <a:close/>
              </a:path>
            </a:pathLst>
          </a:custGeom>
          <a:ln w="7988">
            <a:solidFill>
              <a:srgbClr val="CF218C"/>
            </a:solidFill>
          </a:ln>
        </p:spPr>
        <p:txBody>
          <a:bodyPr wrap="square" lIns="0" tIns="0" rIns="0" bIns="0" rtlCol="0"/>
          <a:lstStyle/>
          <a:p>
            <a:endParaRPr sz="1473"/>
          </a:p>
        </p:txBody>
      </p:sp>
      <p:pic>
        <p:nvPicPr>
          <p:cNvPr id="14" name="object 14"/>
          <p:cNvPicPr/>
          <p:nvPr/>
        </p:nvPicPr>
        <p:blipFill>
          <a:blip r:embed="rId6" cstate="print"/>
          <a:stretch>
            <a:fillRect/>
          </a:stretch>
        </p:blipFill>
        <p:spPr>
          <a:xfrm>
            <a:off x="11835344" y="6472443"/>
            <a:ext cx="154157" cy="140947"/>
          </a:xfrm>
          <a:prstGeom prst="rect">
            <a:avLst/>
          </a:prstGeom>
        </p:spPr>
      </p:pic>
      <p:pic>
        <p:nvPicPr>
          <p:cNvPr id="15" name="object 15"/>
          <p:cNvPicPr/>
          <p:nvPr/>
        </p:nvPicPr>
        <p:blipFill>
          <a:blip r:embed="rId6" cstate="print"/>
          <a:stretch>
            <a:fillRect/>
          </a:stretch>
        </p:blipFill>
        <p:spPr>
          <a:xfrm>
            <a:off x="12140561" y="4000717"/>
            <a:ext cx="154157" cy="140947"/>
          </a:xfrm>
          <a:prstGeom prst="rect">
            <a:avLst/>
          </a:prstGeom>
        </p:spPr>
      </p:pic>
      <p:pic>
        <p:nvPicPr>
          <p:cNvPr id="16" name="object 16"/>
          <p:cNvPicPr/>
          <p:nvPr/>
        </p:nvPicPr>
        <p:blipFill>
          <a:blip r:embed="rId6" cstate="print"/>
          <a:stretch>
            <a:fillRect/>
          </a:stretch>
        </p:blipFill>
        <p:spPr>
          <a:xfrm>
            <a:off x="10472759" y="5764811"/>
            <a:ext cx="154157" cy="140947"/>
          </a:xfrm>
          <a:prstGeom prst="rect">
            <a:avLst/>
          </a:prstGeom>
        </p:spPr>
      </p:pic>
      <p:sp>
        <p:nvSpPr>
          <p:cNvPr id="17" name="object 17"/>
          <p:cNvSpPr/>
          <p:nvPr/>
        </p:nvSpPr>
        <p:spPr>
          <a:xfrm>
            <a:off x="9740533" y="7680662"/>
            <a:ext cx="1728595" cy="1026436"/>
          </a:xfrm>
          <a:custGeom>
            <a:avLst/>
            <a:gdLst/>
            <a:ahLst/>
            <a:cxnLst/>
            <a:rect l="l" t="t" r="r" b="b"/>
            <a:pathLst>
              <a:path w="860425" h="558800">
                <a:moveTo>
                  <a:pt x="0" y="128968"/>
                </a:moveTo>
                <a:lnTo>
                  <a:pt x="859929" y="0"/>
                </a:lnTo>
                <a:lnTo>
                  <a:pt x="229743" y="558634"/>
                </a:lnTo>
                <a:lnTo>
                  <a:pt x="0" y="128968"/>
                </a:lnTo>
                <a:close/>
              </a:path>
            </a:pathLst>
          </a:custGeom>
          <a:ln w="8420">
            <a:solidFill>
              <a:srgbClr val="CF218C"/>
            </a:solidFill>
          </a:ln>
        </p:spPr>
        <p:txBody>
          <a:bodyPr wrap="square" lIns="0" tIns="0" rIns="0" bIns="0" rtlCol="0"/>
          <a:lstStyle/>
          <a:p>
            <a:endParaRPr sz="1473"/>
          </a:p>
        </p:txBody>
      </p:sp>
      <p:pic>
        <p:nvPicPr>
          <p:cNvPr id="18" name="object 18"/>
          <p:cNvPicPr/>
          <p:nvPr/>
        </p:nvPicPr>
        <p:blipFill>
          <a:blip r:embed="rId7" cstate="print"/>
          <a:stretch>
            <a:fillRect/>
          </a:stretch>
        </p:blipFill>
        <p:spPr>
          <a:xfrm>
            <a:off x="9661395" y="7849248"/>
            <a:ext cx="162271" cy="148367"/>
          </a:xfrm>
          <a:prstGeom prst="rect">
            <a:avLst/>
          </a:prstGeom>
        </p:spPr>
      </p:pic>
      <p:pic>
        <p:nvPicPr>
          <p:cNvPr id="19" name="object 19"/>
          <p:cNvPicPr/>
          <p:nvPr/>
        </p:nvPicPr>
        <p:blipFill>
          <a:blip r:embed="rId8" cstate="print"/>
          <a:stretch>
            <a:fillRect/>
          </a:stretch>
        </p:blipFill>
        <p:spPr>
          <a:xfrm>
            <a:off x="11405824" y="7604441"/>
            <a:ext cx="162271" cy="148367"/>
          </a:xfrm>
          <a:prstGeom prst="rect">
            <a:avLst/>
          </a:prstGeom>
        </p:spPr>
      </p:pic>
      <p:pic>
        <p:nvPicPr>
          <p:cNvPr id="20" name="object 20"/>
          <p:cNvPicPr/>
          <p:nvPr/>
        </p:nvPicPr>
        <p:blipFill>
          <a:blip r:embed="rId8" cstate="print"/>
          <a:stretch>
            <a:fillRect/>
          </a:stretch>
        </p:blipFill>
        <p:spPr>
          <a:xfrm>
            <a:off x="10140097" y="8620763"/>
            <a:ext cx="162271" cy="148367"/>
          </a:xfrm>
          <a:prstGeom prst="rect">
            <a:avLst/>
          </a:prstGeom>
        </p:spPr>
      </p:pic>
      <p:sp>
        <p:nvSpPr>
          <p:cNvPr id="21" name="object 21"/>
          <p:cNvSpPr/>
          <p:nvPr/>
        </p:nvSpPr>
        <p:spPr>
          <a:xfrm>
            <a:off x="629903" y="7392666"/>
            <a:ext cx="558763" cy="509719"/>
          </a:xfrm>
          <a:custGeom>
            <a:avLst/>
            <a:gdLst/>
            <a:ahLst/>
            <a:cxnLst/>
            <a:rect l="l" t="t" r="r" b="b"/>
            <a:pathLst>
              <a:path w="278130" h="277495">
                <a:moveTo>
                  <a:pt x="138366" y="0"/>
                </a:moveTo>
                <a:lnTo>
                  <a:pt x="91998" y="91986"/>
                </a:lnTo>
                <a:lnTo>
                  <a:pt x="0" y="138442"/>
                </a:lnTo>
                <a:lnTo>
                  <a:pt x="91998" y="183045"/>
                </a:lnTo>
                <a:lnTo>
                  <a:pt x="138366" y="276898"/>
                </a:lnTo>
                <a:lnTo>
                  <a:pt x="182130" y="183045"/>
                </a:lnTo>
                <a:lnTo>
                  <a:pt x="277837" y="138442"/>
                </a:lnTo>
                <a:lnTo>
                  <a:pt x="182130" y="91986"/>
                </a:lnTo>
                <a:lnTo>
                  <a:pt x="138366" y="0"/>
                </a:lnTo>
                <a:close/>
              </a:path>
            </a:pathLst>
          </a:custGeom>
          <a:solidFill>
            <a:srgbClr val="CF218C"/>
          </a:solidFill>
        </p:spPr>
        <p:txBody>
          <a:bodyPr wrap="square" lIns="0" tIns="0" rIns="0" bIns="0" rtlCol="0"/>
          <a:lstStyle/>
          <a:p>
            <a:endParaRPr sz="1473"/>
          </a:p>
        </p:txBody>
      </p:sp>
      <p:pic>
        <p:nvPicPr>
          <p:cNvPr id="22" name="object 22"/>
          <p:cNvPicPr/>
          <p:nvPr/>
        </p:nvPicPr>
        <p:blipFill>
          <a:blip r:embed="rId9" cstate="print"/>
          <a:stretch>
            <a:fillRect/>
          </a:stretch>
        </p:blipFill>
        <p:spPr>
          <a:xfrm>
            <a:off x="142894" y="6973742"/>
            <a:ext cx="459716" cy="418925"/>
          </a:xfrm>
          <a:prstGeom prst="rect">
            <a:avLst/>
          </a:prstGeom>
        </p:spPr>
      </p:pic>
      <p:pic>
        <p:nvPicPr>
          <p:cNvPr id="23" name="object 23"/>
          <p:cNvPicPr/>
          <p:nvPr/>
        </p:nvPicPr>
        <p:blipFill>
          <a:blip r:embed="rId10" cstate="print"/>
          <a:stretch>
            <a:fillRect/>
          </a:stretch>
        </p:blipFill>
        <p:spPr>
          <a:xfrm>
            <a:off x="604499" y="6685313"/>
            <a:ext cx="346534" cy="315768"/>
          </a:xfrm>
          <a:prstGeom prst="rect">
            <a:avLst/>
          </a:prstGeom>
        </p:spPr>
      </p:pic>
      <p:sp>
        <p:nvSpPr>
          <p:cNvPr id="25" name="object 25"/>
          <p:cNvSpPr txBox="1">
            <a:spLocks noGrp="1"/>
          </p:cNvSpPr>
          <p:nvPr>
            <p:ph type="title"/>
          </p:nvPr>
        </p:nvSpPr>
        <p:spPr>
          <a:xfrm>
            <a:off x="1183031" y="1125775"/>
            <a:ext cx="13032441" cy="4128636"/>
          </a:xfrm>
          <a:prstGeom prst="rect">
            <a:avLst/>
          </a:prstGeom>
        </p:spPr>
        <p:txBody>
          <a:bodyPr vert="horz" wrap="square" lIns="0" tIns="48837" rIns="0" bIns="0" rtlCol="0">
            <a:spAutoFit/>
          </a:bodyPr>
          <a:lstStyle/>
          <a:p>
            <a:pPr marL="20782" marR="14548" indent="-520" algn="l">
              <a:lnSpc>
                <a:spcPct val="150000"/>
              </a:lnSpc>
              <a:spcBef>
                <a:spcPts val="385"/>
              </a:spcBef>
            </a:pPr>
            <a:r>
              <a:rPr sz="4418" spc="-29" dirty="0">
                <a:solidFill>
                  <a:srgbClr val="FFFFFF"/>
                </a:solidFill>
              </a:rPr>
              <a:t>N</a:t>
            </a:r>
            <a:r>
              <a:rPr sz="4418" spc="-172" dirty="0">
                <a:solidFill>
                  <a:srgbClr val="FFFFFF"/>
                </a:solidFill>
              </a:rPr>
              <a:t>e</a:t>
            </a:r>
            <a:r>
              <a:rPr sz="4418" spc="-143" dirty="0">
                <a:solidFill>
                  <a:srgbClr val="FFFFFF"/>
                </a:solidFill>
              </a:rPr>
              <a:t>xi</a:t>
            </a:r>
            <a:r>
              <a:rPr sz="4418" spc="-164" dirty="0">
                <a:solidFill>
                  <a:srgbClr val="FFFFFF"/>
                </a:solidFill>
              </a:rPr>
              <a:t>s</a:t>
            </a:r>
            <a:r>
              <a:rPr sz="3273" b="0" spc="-165" baseline="46296" dirty="0">
                <a:solidFill>
                  <a:srgbClr val="FFFFFF"/>
                </a:solidFill>
              </a:rPr>
              <a:t>®</a:t>
            </a:r>
            <a:r>
              <a:rPr sz="3273" b="0" baseline="46296" dirty="0">
                <a:solidFill>
                  <a:srgbClr val="FFFFFF"/>
                </a:solidFill>
              </a:rPr>
              <a:t> </a:t>
            </a:r>
            <a:r>
              <a:rPr sz="3273" b="0" spc="-135" baseline="46296" dirty="0">
                <a:solidFill>
                  <a:srgbClr val="FFFFFF"/>
                </a:solidFill>
              </a:rPr>
              <a:t> </a:t>
            </a:r>
            <a:r>
              <a:rPr sz="4418" b="0" spc="176" dirty="0">
                <a:solidFill>
                  <a:srgbClr val="FFFFFF"/>
                </a:solidFill>
              </a:rPr>
              <a:t>D</a:t>
            </a:r>
            <a:r>
              <a:rPr sz="4418" b="0" spc="-127" dirty="0">
                <a:solidFill>
                  <a:srgbClr val="FFFFFF"/>
                </a:solidFill>
              </a:rPr>
              <a:t>a</a:t>
            </a:r>
            <a:r>
              <a:rPr sz="4418" b="0" spc="-135" dirty="0">
                <a:solidFill>
                  <a:srgbClr val="FFFFFF"/>
                </a:solidFill>
              </a:rPr>
              <a:t>ta</a:t>
            </a:r>
            <a:r>
              <a:rPr sz="4418" b="0" spc="-221" dirty="0">
                <a:solidFill>
                  <a:srgbClr val="FFFFFF"/>
                </a:solidFill>
              </a:rPr>
              <a:t>+ </a:t>
            </a:r>
            <a:r>
              <a:rPr lang="en-GB" sz="4418" spc="4" dirty="0">
                <a:solidFill>
                  <a:srgbClr val="FFFFFF"/>
                </a:solidFill>
              </a:rPr>
              <a:t>connects</a:t>
            </a:r>
            <a:r>
              <a:rPr lang="en-GB" sz="4418" spc="-70" dirty="0">
                <a:solidFill>
                  <a:srgbClr val="FFFFFF"/>
                </a:solidFill>
              </a:rPr>
              <a:t> </a:t>
            </a:r>
            <a:r>
              <a:rPr lang="en-GB" sz="4418" spc="4" dirty="0">
                <a:solidFill>
                  <a:srgbClr val="FFFFFF"/>
                </a:solidFill>
              </a:rPr>
              <a:t>you</a:t>
            </a:r>
            <a:r>
              <a:rPr lang="en-GB" sz="4418" spc="-45" dirty="0">
                <a:solidFill>
                  <a:srgbClr val="FFFFFF"/>
                </a:solidFill>
              </a:rPr>
              <a:t> </a:t>
            </a:r>
            <a:r>
              <a:rPr lang="en-GB" sz="4418" spc="16" dirty="0">
                <a:solidFill>
                  <a:srgbClr val="FFFFFF"/>
                </a:solidFill>
              </a:rPr>
              <a:t>to</a:t>
            </a:r>
            <a:r>
              <a:rPr lang="en-GB" sz="4418" spc="-49" dirty="0">
                <a:solidFill>
                  <a:srgbClr val="FFFFFF"/>
                </a:solidFill>
              </a:rPr>
              <a:t> </a:t>
            </a:r>
            <a:r>
              <a:rPr lang="en-GB" sz="4418" spc="-12" dirty="0">
                <a:solidFill>
                  <a:srgbClr val="FFFFFF"/>
                </a:solidFill>
              </a:rPr>
              <a:t>an</a:t>
            </a:r>
            <a:r>
              <a:rPr lang="en-GB" sz="4418" spc="-45" dirty="0">
                <a:solidFill>
                  <a:srgbClr val="FFFFFF"/>
                </a:solidFill>
              </a:rPr>
              <a:t> </a:t>
            </a:r>
            <a:r>
              <a:rPr lang="en-GB" sz="4418" spc="-4" dirty="0">
                <a:solidFill>
                  <a:srgbClr val="FFFFFF"/>
                </a:solidFill>
              </a:rPr>
              <a:t>expanding</a:t>
            </a:r>
            <a:r>
              <a:rPr lang="en-GB" sz="4418" spc="-45" dirty="0">
                <a:solidFill>
                  <a:srgbClr val="FFFFFF"/>
                </a:solidFill>
              </a:rPr>
              <a:t> </a:t>
            </a:r>
            <a:r>
              <a:rPr lang="en-GB" sz="4418" spc="-8" dirty="0">
                <a:solidFill>
                  <a:srgbClr val="FFFFFF"/>
                </a:solidFill>
              </a:rPr>
              <a:t>data</a:t>
            </a:r>
            <a:r>
              <a:rPr lang="en-GB" sz="4418" spc="-49" dirty="0">
                <a:solidFill>
                  <a:srgbClr val="FFFFFF"/>
                </a:solidFill>
              </a:rPr>
              <a:t> </a:t>
            </a:r>
            <a:r>
              <a:rPr lang="en-GB" sz="4418" spc="-12" dirty="0">
                <a:solidFill>
                  <a:srgbClr val="FFFFFF"/>
                </a:solidFill>
              </a:rPr>
              <a:t>universe </a:t>
            </a:r>
            <a:r>
              <a:rPr lang="en-GB" sz="4418" spc="-241" dirty="0">
                <a:solidFill>
                  <a:srgbClr val="FFFFFF"/>
                </a:solidFill>
              </a:rPr>
              <a:t> </a:t>
            </a:r>
            <a:r>
              <a:rPr lang="en-GB" sz="4418" spc="-4" dirty="0">
                <a:solidFill>
                  <a:srgbClr val="FFFFFF"/>
                </a:solidFill>
              </a:rPr>
              <a:t>growing</a:t>
            </a:r>
            <a:r>
              <a:rPr lang="en-GB" sz="4418" spc="-49" dirty="0">
                <a:solidFill>
                  <a:srgbClr val="FFFFFF"/>
                </a:solidFill>
              </a:rPr>
              <a:t> </a:t>
            </a:r>
            <a:r>
              <a:rPr lang="en-GB" sz="4418" dirty="0">
                <a:solidFill>
                  <a:srgbClr val="FFFFFF"/>
                </a:solidFill>
              </a:rPr>
              <a:t>by</a:t>
            </a:r>
            <a:r>
              <a:rPr lang="en-GB" sz="4418" spc="-70" dirty="0">
                <a:solidFill>
                  <a:srgbClr val="FFFFFF"/>
                </a:solidFill>
              </a:rPr>
              <a:t> </a:t>
            </a:r>
            <a:r>
              <a:rPr lang="en-GB" sz="4418" dirty="0">
                <a:solidFill>
                  <a:srgbClr val="FFFFFF"/>
                </a:solidFill>
              </a:rPr>
              <a:t>nearly</a:t>
            </a:r>
            <a:r>
              <a:rPr lang="en-GB" sz="4418" spc="-70" dirty="0">
                <a:solidFill>
                  <a:srgbClr val="FFFFFF"/>
                </a:solidFill>
              </a:rPr>
              <a:t> </a:t>
            </a:r>
            <a:r>
              <a:rPr lang="en-GB" sz="4418" spc="78" dirty="0">
                <a:solidFill>
                  <a:srgbClr val="FFFFFF"/>
                </a:solidFill>
              </a:rPr>
              <a:t>4M</a:t>
            </a:r>
            <a:r>
              <a:rPr lang="en-GB" sz="4418" spc="-49" dirty="0">
                <a:solidFill>
                  <a:srgbClr val="FFFFFF"/>
                </a:solidFill>
              </a:rPr>
              <a:t> </a:t>
            </a:r>
            <a:r>
              <a:rPr lang="en-GB" sz="4418" dirty="0">
                <a:solidFill>
                  <a:srgbClr val="FFFFFF"/>
                </a:solidFill>
              </a:rPr>
              <a:t>documents</a:t>
            </a:r>
            <a:r>
              <a:rPr lang="en-GB" sz="4418" spc="-49" dirty="0">
                <a:solidFill>
                  <a:srgbClr val="FFFFFF"/>
                </a:solidFill>
              </a:rPr>
              <a:t> </a:t>
            </a:r>
            <a:r>
              <a:rPr lang="en-GB" sz="4418" spc="-25" dirty="0">
                <a:solidFill>
                  <a:srgbClr val="FFFFFF"/>
                </a:solidFill>
              </a:rPr>
              <a:t>a</a:t>
            </a:r>
            <a:r>
              <a:rPr lang="en-GB" sz="4418" spc="-49" dirty="0">
                <a:solidFill>
                  <a:srgbClr val="FFFFFF"/>
                </a:solidFill>
              </a:rPr>
              <a:t> </a:t>
            </a:r>
            <a:r>
              <a:rPr lang="en-GB" sz="4418" spc="-20" dirty="0">
                <a:solidFill>
                  <a:srgbClr val="FFFFFF"/>
                </a:solidFill>
              </a:rPr>
              <a:t>day</a:t>
            </a:r>
            <a:br>
              <a:rPr lang="en-GB" sz="4418" dirty="0"/>
            </a:br>
            <a:endParaRPr sz="4418" dirty="0"/>
          </a:p>
        </p:txBody>
      </p:sp>
      <p:sp>
        <p:nvSpPr>
          <p:cNvPr id="3" name="object 3"/>
          <p:cNvSpPr txBox="1"/>
          <p:nvPr/>
        </p:nvSpPr>
        <p:spPr>
          <a:xfrm>
            <a:off x="1188666" y="4239367"/>
            <a:ext cx="11675279" cy="1725193"/>
          </a:xfrm>
          <a:prstGeom prst="rect">
            <a:avLst/>
          </a:prstGeom>
        </p:spPr>
        <p:txBody>
          <a:bodyPr vert="horz" wrap="square" lIns="0" tIns="10391" rIns="0" bIns="0" rtlCol="0">
            <a:spAutoFit/>
          </a:bodyPr>
          <a:lstStyle/>
          <a:p>
            <a:pPr>
              <a:spcBef>
                <a:spcPts val="37"/>
              </a:spcBef>
            </a:pPr>
            <a:endParaRPr sz="1636" dirty="0">
              <a:latin typeface="Tahoma"/>
              <a:cs typeface="Tahoma"/>
            </a:endParaRPr>
          </a:p>
          <a:p>
            <a:pPr marL="41565" marR="62347" indent="-520">
              <a:lnSpc>
                <a:spcPct val="120800"/>
              </a:lnSpc>
            </a:pPr>
            <a:r>
              <a:rPr sz="1964" spc="61" dirty="0">
                <a:solidFill>
                  <a:srgbClr val="FFFFFF"/>
                </a:solidFill>
                <a:latin typeface="Tahoma"/>
                <a:cs typeface="Tahoma"/>
              </a:rPr>
              <a:t>N</a:t>
            </a:r>
            <a:r>
              <a:rPr sz="1964" spc="-8" dirty="0">
                <a:solidFill>
                  <a:srgbClr val="FFFFFF"/>
                </a:solidFill>
                <a:latin typeface="Tahoma"/>
                <a:cs typeface="Tahoma"/>
              </a:rPr>
              <a:t>e</a:t>
            </a:r>
            <a:r>
              <a:rPr sz="1964" dirty="0">
                <a:solidFill>
                  <a:srgbClr val="FFFFFF"/>
                </a:solidFill>
                <a:latin typeface="Tahoma"/>
                <a:cs typeface="Tahoma"/>
              </a:rPr>
              <a:t>xis</a:t>
            </a:r>
            <a:r>
              <a:rPr sz="1473" spc="-36" baseline="35353" dirty="0">
                <a:solidFill>
                  <a:srgbClr val="FFFFFF"/>
                </a:solidFill>
                <a:latin typeface="Tahoma"/>
                <a:cs typeface="Tahoma"/>
              </a:rPr>
              <a:t>®</a:t>
            </a:r>
            <a:r>
              <a:rPr sz="1473" spc="98" baseline="35353" dirty="0">
                <a:solidFill>
                  <a:srgbClr val="FFFFFF"/>
                </a:solidFill>
                <a:latin typeface="Tahoma"/>
                <a:cs typeface="Tahoma"/>
              </a:rPr>
              <a:t> </a:t>
            </a:r>
            <a:r>
              <a:rPr sz="1964" spc="53" dirty="0">
                <a:solidFill>
                  <a:srgbClr val="FFFFFF"/>
                </a:solidFill>
                <a:latin typeface="Tahoma"/>
                <a:cs typeface="Tahoma"/>
              </a:rPr>
              <a:t>D</a:t>
            </a:r>
            <a:r>
              <a:rPr sz="1964" spc="-33" dirty="0">
                <a:solidFill>
                  <a:srgbClr val="FFFFFF"/>
                </a:solidFill>
                <a:latin typeface="Tahoma"/>
                <a:cs typeface="Tahoma"/>
              </a:rPr>
              <a:t>a</a:t>
            </a:r>
            <a:r>
              <a:rPr sz="1964" spc="-41" dirty="0">
                <a:solidFill>
                  <a:srgbClr val="FFFFFF"/>
                </a:solidFill>
                <a:latin typeface="Tahoma"/>
                <a:cs typeface="Tahoma"/>
              </a:rPr>
              <a:t>ta</a:t>
            </a:r>
            <a:r>
              <a:rPr sz="1964" spc="-57" dirty="0">
                <a:solidFill>
                  <a:srgbClr val="FFFFFF"/>
                </a:solidFill>
                <a:latin typeface="Tahoma"/>
                <a:cs typeface="Tahoma"/>
              </a:rPr>
              <a:t>+</a:t>
            </a:r>
            <a:r>
              <a:rPr sz="1964" spc="-49" dirty="0">
                <a:solidFill>
                  <a:srgbClr val="FFFFFF"/>
                </a:solidFill>
                <a:latin typeface="Tahoma"/>
                <a:cs typeface="Tahoma"/>
              </a:rPr>
              <a:t> </a:t>
            </a:r>
            <a:r>
              <a:rPr sz="1964" spc="4" dirty="0">
                <a:solidFill>
                  <a:srgbClr val="FFFFFF"/>
                </a:solidFill>
                <a:latin typeface="Tahoma"/>
                <a:cs typeface="Tahoma"/>
              </a:rPr>
              <a:t>sol</a:t>
            </a:r>
            <a:r>
              <a:rPr sz="1964" spc="-4" dirty="0">
                <a:solidFill>
                  <a:srgbClr val="FFFFFF"/>
                </a:solidFill>
                <a:latin typeface="Tahoma"/>
                <a:cs typeface="Tahoma"/>
              </a:rPr>
              <a:t>v</a:t>
            </a:r>
            <a:r>
              <a:rPr sz="1964" spc="-8" dirty="0">
                <a:solidFill>
                  <a:srgbClr val="FFFFFF"/>
                </a:solidFill>
                <a:latin typeface="Tahoma"/>
                <a:cs typeface="Tahoma"/>
              </a:rPr>
              <a:t>e</a:t>
            </a:r>
            <a:r>
              <a:rPr sz="1964" spc="-49" dirty="0">
                <a:solidFill>
                  <a:srgbClr val="FFFFFF"/>
                </a:solidFill>
                <a:latin typeface="Tahoma"/>
                <a:cs typeface="Tahoma"/>
              </a:rPr>
              <a:t> </a:t>
            </a:r>
            <a:r>
              <a:rPr sz="1964" dirty="0">
                <a:solidFill>
                  <a:srgbClr val="FFFFFF"/>
                </a:solidFill>
                <a:latin typeface="Tahoma"/>
                <a:cs typeface="Tahoma"/>
              </a:rPr>
              <a:t>p</a:t>
            </a:r>
            <a:r>
              <a:rPr sz="1964" spc="-20" dirty="0">
                <a:solidFill>
                  <a:srgbClr val="FFFFFF"/>
                </a:solidFill>
                <a:latin typeface="Tahoma"/>
                <a:cs typeface="Tahoma"/>
              </a:rPr>
              <a:t>r</a:t>
            </a:r>
            <a:r>
              <a:rPr sz="1964" spc="-8" dirty="0">
                <a:solidFill>
                  <a:srgbClr val="FFFFFF"/>
                </a:solidFill>
                <a:latin typeface="Tahoma"/>
                <a:cs typeface="Tahoma"/>
              </a:rPr>
              <a:t>oblem</a:t>
            </a:r>
            <a:r>
              <a:rPr lang="en-GB" sz="1964" spc="-8" dirty="0">
                <a:solidFill>
                  <a:srgbClr val="FFFFFF"/>
                </a:solidFill>
                <a:latin typeface="Tahoma"/>
                <a:cs typeface="Tahoma"/>
              </a:rPr>
              <a:t>s</a:t>
            </a:r>
            <a:r>
              <a:rPr sz="1964" spc="-8" dirty="0">
                <a:solidFill>
                  <a:srgbClr val="FFFFFF"/>
                </a:solidFill>
                <a:latin typeface="Tahoma"/>
                <a:cs typeface="Tahoma"/>
              </a:rPr>
              <a:t>,</a:t>
            </a:r>
            <a:r>
              <a:rPr sz="1964" spc="-49" dirty="0">
                <a:solidFill>
                  <a:srgbClr val="FFFFFF"/>
                </a:solidFill>
                <a:latin typeface="Tahoma"/>
                <a:cs typeface="Tahoma"/>
              </a:rPr>
              <a:t> </a:t>
            </a:r>
            <a:r>
              <a:rPr sz="1964" dirty="0">
                <a:solidFill>
                  <a:srgbClr val="FFFFFF"/>
                </a:solidFill>
                <a:latin typeface="Tahoma"/>
                <a:cs typeface="Tahoma"/>
              </a:rPr>
              <a:t>st</a:t>
            </a:r>
            <a:r>
              <a:rPr sz="1964" spc="-16" dirty="0">
                <a:solidFill>
                  <a:srgbClr val="FFFFFF"/>
                </a:solidFill>
                <a:latin typeface="Tahoma"/>
                <a:cs typeface="Tahoma"/>
              </a:rPr>
              <a:t>r</a:t>
            </a:r>
            <a:r>
              <a:rPr sz="1964" spc="-4" dirty="0">
                <a:solidFill>
                  <a:srgbClr val="FFFFFF"/>
                </a:solidFill>
                <a:latin typeface="Tahoma"/>
                <a:cs typeface="Tahoma"/>
              </a:rPr>
              <a:t>eamlining</a:t>
            </a:r>
            <a:r>
              <a:rPr sz="1964" spc="-49" dirty="0">
                <a:solidFill>
                  <a:srgbClr val="FFFFFF"/>
                </a:solidFill>
                <a:latin typeface="Tahoma"/>
                <a:cs typeface="Tahoma"/>
              </a:rPr>
              <a:t> </a:t>
            </a:r>
            <a:r>
              <a:rPr sz="1964" spc="4" dirty="0">
                <a:solidFill>
                  <a:srgbClr val="FFFFFF"/>
                </a:solidFill>
                <a:latin typeface="Tahoma"/>
                <a:cs typeface="Tahoma"/>
              </a:rPr>
              <a:t>deli</a:t>
            </a:r>
            <a:r>
              <a:rPr sz="1964" spc="-4" dirty="0">
                <a:solidFill>
                  <a:srgbClr val="FFFFFF"/>
                </a:solidFill>
                <a:latin typeface="Tahoma"/>
                <a:cs typeface="Tahoma"/>
              </a:rPr>
              <a:t>v</a:t>
            </a:r>
            <a:r>
              <a:rPr sz="1964" spc="4" dirty="0">
                <a:solidFill>
                  <a:srgbClr val="FFFFFF"/>
                </a:solidFill>
                <a:latin typeface="Tahoma"/>
                <a:cs typeface="Tahoma"/>
              </a:rPr>
              <a:t>ery</a:t>
            </a:r>
            <a:r>
              <a:rPr sz="1964" spc="-70" dirty="0">
                <a:solidFill>
                  <a:srgbClr val="FFFFFF"/>
                </a:solidFill>
                <a:latin typeface="Tahoma"/>
                <a:cs typeface="Tahoma"/>
              </a:rPr>
              <a:t> </a:t>
            </a:r>
            <a:r>
              <a:rPr sz="1964" spc="4" dirty="0">
                <a:solidFill>
                  <a:srgbClr val="FFFFFF"/>
                </a:solidFill>
                <a:latin typeface="Tahoma"/>
                <a:cs typeface="Tahoma"/>
              </a:rPr>
              <a:t>o</a:t>
            </a:r>
            <a:r>
              <a:rPr sz="1964" spc="25" dirty="0">
                <a:solidFill>
                  <a:srgbClr val="FFFFFF"/>
                </a:solidFill>
                <a:latin typeface="Tahoma"/>
                <a:cs typeface="Tahoma"/>
              </a:rPr>
              <a:t>f</a:t>
            </a:r>
            <a:r>
              <a:rPr sz="1964" spc="-61" dirty="0">
                <a:solidFill>
                  <a:srgbClr val="FFFFFF"/>
                </a:solidFill>
                <a:latin typeface="Tahoma"/>
                <a:cs typeface="Tahoma"/>
              </a:rPr>
              <a:t> </a:t>
            </a:r>
            <a:r>
              <a:rPr sz="1964" dirty="0">
                <a:solidFill>
                  <a:srgbClr val="FFFFFF"/>
                </a:solidFill>
                <a:latin typeface="Tahoma"/>
                <a:cs typeface="Tahoma"/>
              </a:rPr>
              <a:t>dynamically </a:t>
            </a:r>
            <a:r>
              <a:rPr sz="1964" spc="4" dirty="0">
                <a:solidFill>
                  <a:srgbClr val="FFFFFF"/>
                </a:solidFill>
                <a:latin typeface="Tahoma"/>
                <a:cs typeface="Tahoma"/>
              </a:rPr>
              <a:t>enriched </a:t>
            </a:r>
            <a:r>
              <a:rPr sz="1964" spc="-8" dirty="0">
                <a:solidFill>
                  <a:srgbClr val="FFFFFF"/>
                </a:solidFill>
                <a:latin typeface="Tahoma"/>
                <a:cs typeface="Tahoma"/>
              </a:rPr>
              <a:t>data </a:t>
            </a:r>
            <a:r>
              <a:rPr sz="1964" spc="4" dirty="0">
                <a:solidFill>
                  <a:srgbClr val="FFFFFF"/>
                </a:solidFill>
                <a:latin typeface="Tahoma"/>
                <a:cs typeface="Tahoma"/>
              </a:rPr>
              <a:t>so you </a:t>
            </a:r>
            <a:r>
              <a:rPr sz="1964" spc="-8" dirty="0">
                <a:solidFill>
                  <a:srgbClr val="FFFFFF"/>
                </a:solidFill>
                <a:latin typeface="Tahoma"/>
                <a:cs typeface="Tahoma"/>
              </a:rPr>
              <a:t>can </a:t>
            </a:r>
            <a:r>
              <a:rPr sz="1964" spc="-4" dirty="0">
                <a:solidFill>
                  <a:srgbClr val="FFFFFF"/>
                </a:solidFill>
                <a:latin typeface="Tahoma"/>
                <a:cs typeface="Tahoma"/>
              </a:rPr>
              <a:t>begin uncovering </a:t>
            </a:r>
            <a:r>
              <a:rPr sz="1964" dirty="0">
                <a:solidFill>
                  <a:srgbClr val="FFFFFF"/>
                </a:solidFill>
                <a:latin typeface="Tahoma"/>
                <a:cs typeface="Tahoma"/>
              </a:rPr>
              <a:t>actionable </a:t>
            </a:r>
            <a:r>
              <a:rPr sz="1964" spc="-12" dirty="0">
                <a:solidFill>
                  <a:srgbClr val="FFFFFF"/>
                </a:solidFill>
                <a:latin typeface="Tahoma"/>
                <a:cs typeface="Tahoma"/>
              </a:rPr>
              <a:t>insights, </a:t>
            </a:r>
            <a:r>
              <a:rPr sz="1964" spc="-8" dirty="0">
                <a:solidFill>
                  <a:srgbClr val="FFFFFF"/>
                </a:solidFill>
                <a:latin typeface="Tahoma"/>
                <a:cs typeface="Tahoma"/>
              </a:rPr>
              <a:t>sooner. </a:t>
            </a:r>
            <a:r>
              <a:rPr sz="1964" spc="-4" dirty="0">
                <a:solidFill>
                  <a:srgbClr val="FFFFFF"/>
                </a:solidFill>
                <a:latin typeface="Tahoma"/>
                <a:cs typeface="Tahoma"/>
              </a:rPr>
              <a:t> </a:t>
            </a:r>
            <a:r>
              <a:rPr sz="1964" spc="33" dirty="0">
                <a:solidFill>
                  <a:srgbClr val="FFFFFF"/>
                </a:solidFill>
                <a:latin typeface="Tahoma"/>
                <a:cs typeface="Tahoma"/>
              </a:rPr>
              <a:t>With </a:t>
            </a:r>
            <a:r>
              <a:rPr sz="1964" spc="4" dirty="0">
                <a:solidFill>
                  <a:srgbClr val="FFFFFF"/>
                </a:solidFill>
                <a:latin typeface="Tahoma"/>
                <a:cs typeface="Tahoma"/>
              </a:rPr>
              <a:t>flexible options </a:t>
            </a:r>
            <a:r>
              <a:rPr sz="1964" spc="16" dirty="0">
                <a:solidFill>
                  <a:srgbClr val="FFFFFF"/>
                </a:solidFill>
                <a:latin typeface="Tahoma"/>
                <a:cs typeface="Tahoma"/>
              </a:rPr>
              <a:t>to </a:t>
            </a:r>
            <a:r>
              <a:rPr sz="1964" dirty="0">
                <a:solidFill>
                  <a:srgbClr val="FFFFFF"/>
                </a:solidFill>
                <a:latin typeface="Tahoma"/>
                <a:cs typeface="Tahoma"/>
              </a:rPr>
              <a:t>tailor </a:t>
            </a:r>
            <a:r>
              <a:rPr sz="1964" spc="-8" dirty="0">
                <a:solidFill>
                  <a:srgbClr val="FFFFFF"/>
                </a:solidFill>
                <a:latin typeface="Tahoma"/>
                <a:cs typeface="Tahoma"/>
              </a:rPr>
              <a:t>and </a:t>
            </a:r>
            <a:r>
              <a:rPr sz="1964" spc="-4" dirty="0">
                <a:solidFill>
                  <a:srgbClr val="FFFFFF"/>
                </a:solidFill>
                <a:latin typeface="Tahoma"/>
                <a:cs typeface="Tahoma"/>
              </a:rPr>
              <a:t>scale </a:t>
            </a:r>
            <a:r>
              <a:rPr sz="1964" spc="-8" dirty="0">
                <a:solidFill>
                  <a:srgbClr val="FFFFFF"/>
                </a:solidFill>
                <a:latin typeface="Tahoma"/>
                <a:cs typeface="Tahoma"/>
              </a:rPr>
              <a:t>data </a:t>
            </a:r>
            <a:r>
              <a:rPr sz="1964" spc="-4" dirty="0">
                <a:solidFill>
                  <a:srgbClr val="FFFFFF"/>
                </a:solidFill>
                <a:latin typeface="Tahoma"/>
                <a:cs typeface="Tahoma"/>
              </a:rPr>
              <a:t>integrations </a:t>
            </a:r>
            <a:r>
              <a:rPr sz="1964" spc="16" dirty="0">
                <a:solidFill>
                  <a:srgbClr val="FFFFFF"/>
                </a:solidFill>
                <a:latin typeface="Tahoma"/>
                <a:cs typeface="Tahoma"/>
              </a:rPr>
              <a:t>to </a:t>
            </a:r>
            <a:r>
              <a:rPr sz="1964" spc="12" dirty="0">
                <a:solidFill>
                  <a:srgbClr val="FFFFFF"/>
                </a:solidFill>
                <a:latin typeface="Tahoma"/>
                <a:cs typeface="Tahoma"/>
              </a:rPr>
              <a:t>fit </a:t>
            </a:r>
            <a:r>
              <a:rPr sz="1964" spc="4" dirty="0">
                <a:solidFill>
                  <a:srgbClr val="FFFFFF"/>
                </a:solidFill>
                <a:latin typeface="Tahoma"/>
                <a:cs typeface="Tahoma"/>
              </a:rPr>
              <a:t>your</a:t>
            </a:r>
            <a:r>
              <a:rPr sz="1964" spc="8" dirty="0">
                <a:solidFill>
                  <a:srgbClr val="FFFFFF"/>
                </a:solidFill>
                <a:latin typeface="Tahoma"/>
                <a:cs typeface="Tahoma"/>
              </a:rPr>
              <a:t> </a:t>
            </a:r>
            <a:r>
              <a:rPr sz="1964" spc="-4" dirty="0">
                <a:solidFill>
                  <a:srgbClr val="FFFFFF"/>
                </a:solidFill>
                <a:latin typeface="Tahoma"/>
                <a:cs typeface="Tahoma"/>
              </a:rPr>
              <a:t>unique</a:t>
            </a:r>
            <a:r>
              <a:rPr sz="1964" spc="-49" dirty="0">
                <a:solidFill>
                  <a:srgbClr val="FFFFFF"/>
                </a:solidFill>
                <a:latin typeface="Tahoma"/>
                <a:cs typeface="Tahoma"/>
              </a:rPr>
              <a:t> </a:t>
            </a:r>
            <a:r>
              <a:rPr sz="1964" spc="-12" dirty="0">
                <a:solidFill>
                  <a:srgbClr val="FFFFFF"/>
                </a:solidFill>
                <a:latin typeface="Tahoma"/>
                <a:cs typeface="Tahoma"/>
              </a:rPr>
              <a:t>needs,</a:t>
            </a:r>
            <a:r>
              <a:rPr sz="1964" spc="-45" dirty="0">
                <a:solidFill>
                  <a:srgbClr val="FFFFFF"/>
                </a:solidFill>
                <a:latin typeface="Tahoma"/>
                <a:cs typeface="Tahoma"/>
              </a:rPr>
              <a:t> </a:t>
            </a:r>
            <a:r>
              <a:rPr sz="1964" spc="8" dirty="0">
                <a:solidFill>
                  <a:srgbClr val="FFFFFF"/>
                </a:solidFill>
                <a:latin typeface="Tahoma"/>
                <a:cs typeface="Tahoma"/>
              </a:rPr>
              <a:t>Nexis</a:t>
            </a:r>
            <a:r>
              <a:rPr sz="1964" spc="-49" dirty="0">
                <a:solidFill>
                  <a:srgbClr val="FFFFFF"/>
                </a:solidFill>
                <a:latin typeface="Tahoma"/>
                <a:cs typeface="Tahoma"/>
              </a:rPr>
              <a:t> </a:t>
            </a:r>
            <a:r>
              <a:rPr sz="1964" spc="-25" dirty="0">
                <a:solidFill>
                  <a:srgbClr val="FFFFFF"/>
                </a:solidFill>
                <a:latin typeface="Tahoma"/>
                <a:cs typeface="Tahoma"/>
              </a:rPr>
              <a:t>Data+</a:t>
            </a:r>
            <a:r>
              <a:rPr sz="1964" spc="-45" dirty="0">
                <a:solidFill>
                  <a:srgbClr val="FFFFFF"/>
                </a:solidFill>
                <a:latin typeface="Tahoma"/>
                <a:cs typeface="Tahoma"/>
              </a:rPr>
              <a:t> </a:t>
            </a:r>
            <a:r>
              <a:rPr sz="1964" spc="4" dirty="0">
                <a:solidFill>
                  <a:srgbClr val="FFFFFF"/>
                </a:solidFill>
                <a:latin typeface="Tahoma"/>
                <a:cs typeface="Tahoma"/>
              </a:rPr>
              <a:t>connects</a:t>
            </a:r>
            <a:r>
              <a:rPr sz="1964" spc="-70" dirty="0">
                <a:solidFill>
                  <a:srgbClr val="FFFFFF"/>
                </a:solidFill>
                <a:latin typeface="Tahoma"/>
                <a:cs typeface="Tahoma"/>
              </a:rPr>
              <a:t> </a:t>
            </a:r>
            <a:r>
              <a:rPr sz="1964" spc="4" dirty="0">
                <a:solidFill>
                  <a:srgbClr val="FFFFFF"/>
                </a:solidFill>
                <a:latin typeface="Tahoma"/>
                <a:cs typeface="Tahoma"/>
              </a:rPr>
              <a:t>you</a:t>
            </a:r>
            <a:r>
              <a:rPr sz="1964" spc="-45" dirty="0">
                <a:solidFill>
                  <a:srgbClr val="FFFFFF"/>
                </a:solidFill>
                <a:latin typeface="Tahoma"/>
                <a:cs typeface="Tahoma"/>
              </a:rPr>
              <a:t> </a:t>
            </a:r>
            <a:r>
              <a:rPr sz="1964" spc="16" dirty="0">
                <a:solidFill>
                  <a:srgbClr val="FFFFFF"/>
                </a:solidFill>
                <a:latin typeface="Tahoma"/>
                <a:cs typeface="Tahoma"/>
              </a:rPr>
              <a:t>to</a:t>
            </a:r>
            <a:r>
              <a:rPr sz="1964" spc="-49" dirty="0">
                <a:solidFill>
                  <a:srgbClr val="FFFFFF"/>
                </a:solidFill>
                <a:latin typeface="Tahoma"/>
                <a:cs typeface="Tahoma"/>
              </a:rPr>
              <a:t> </a:t>
            </a:r>
            <a:r>
              <a:rPr sz="1964" spc="-12" dirty="0">
                <a:solidFill>
                  <a:srgbClr val="FFFFFF"/>
                </a:solidFill>
                <a:latin typeface="Tahoma"/>
                <a:cs typeface="Tahoma"/>
              </a:rPr>
              <a:t>an</a:t>
            </a:r>
            <a:r>
              <a:rPr sz="1964" spc="-45" dirty="0">
                <a:solidFill>
                  <a:srgbClr val="FFFFFF"/>
                </a:solidFill>
                <a:latin typeface="Tahoma"/>
                <a:cs typeface="Tahoma"/>
              </a:rPr>
              <a:t> </a:t>
            </a:r>
            <a:r>
              <a:rPr sz="1964" spc="-4" dirty="0">
                <a:solidFill>
                  <a:srgbClr val="FFFFFF"/>
                </a:solidFill>
                <a:latin typeface="Tahoma"/>
                <a:cs typeface="Tahoma"/>
              </a:rPr>
              <a:t>expanding</a:t>
            </a:r>
            <a:r>
              <a:rPr sz="1964" spc="-45" dirty="0">
                <a:solidFill>
                  <a:srgbClr val="FFFFFF"/>
                </a:solidFill>
                <a:latin typeface="Tahoma"/>
                <a:cs typeface="Tahoma"/>
              </a:rPr>
              <a:t> </a:t>
            </a:r>
            <a:r>
              <a:rPr sz="1964" spc="-8" dirty="0">
                <a:solidFill>
                  <a:srgbClr val="FFFFFF"/>
                </a:solidFill>
                <a:latin typeface="Tahoma"/>
                <a:cs typeface="Tahoma"/>
              </a:rPr>
              <a:t>data</a:t>
            </a:r>
            <a:r>
              <a:rPr sz="1964" spc="-49" dirty="0">
                <a:solidFill>
                  <a:srgbClr val="FFFFFF"/>
                </a:solidFill>
                <a:latin typeface="Tahoma"/>
                <a:cs typeface="Tahoma"/>
              </a:rPr>
              <a:t> </a:t>
            </a:r>
            <a:r>
              <a:rPr sz="1964" spc="-12" dirty="0">
                <a:solidFill>
                  <a:srgbClr val="FFFFFF"/>
                </a:solidFill>
                <a:latin typeface="Tahoma"/>
                <a:cs typeface="Tahoma"/>
              </a:rPr>
              <a:t>universe</a:t>
            </a:r>
            <a:r>
              <a:rPr lang="en-GB" sz="1964" spc="-12" dirty="0">
                <a:solidFill>
                  <a:srgbClr val="FFFFFF"/>
                </a:solidFill>
                <a:latin typeface="Tahoma"/>
                <a:cs typeface="Tahoma"/>
              </a:rPr>
              <a:t> </a:t>
            </a:r>
            <a:r>
              <a:rPr sz="1964" spc="-12" dirty="0">
                <a:solidFill>
                  <a:srgbClr val="FFFFFF"/>
                </a:solidFill>
                <a:latin typeface="Tahoma"/>
                <a:cs typeface="Tahoma"/>
              </a:rPr>
              <a:t>— </a:t>
            </a:r>
            <a:r>
              <a:rPr sz="1964" spc="-241" dirty="0">
                <a:solidFill>
                  <a:srgbClr val="FFFFFF"/>
                </a:solidFill>
                <a:latin typeface="Tahoma"/>
                <a:cs typeface="Tahoma"/>
              </a:rPr>
              <a:t> </a:t>
            </a:r>
            <a:r>
              <a:rPr sz="1964" spc="-4" dirty="0">
                <a:solidFill>
                  <a:srgbClr val="FFFFFF"/>
                </a:solidFill>
                <a:latin typeface="Tahoma"/>
                <a:cs typeface="Tahoma"/>
              </a:rPr>
              <a:t>growing</a:t>
            </a:r>
            <a:r>
              <a:rPr sz="1964" spc="-49" dirty="0">
                <a:solidFill>
                  <a:srgbClr val="FFFFFF"/>
                </a:solidFill>
                <a:latin typeface="Tahoma"/>
                <a:cs typeface="Tahoma"/>
              </a:rPr>
              <a:t> </a:t>
            </a:r>
            <a:r>
              <a:rPr sz="1964" dirty="0">
                <a:solidFill>
                  <a:srgbClr val="FFFFFF"/>
                </a:solidFill>
                <a:latin typeface="Tahoma"/>
                <a:cs typeface="Tahoma"/>
              </a:rPr>
              <a:t>by</a:t>
            </a:r>
            <a:r>
              <a:rPr sz="1964" spc="-70" dirty="0">
                <a:solidFill>
                  <a:srgbClr val="FFFFFF"/>
                </a:solidFill>
                <a:latin typeface="Tahoma"/>
                <a:cs typeface="Tahoma"/>
              </a:rPr>
              <a:t> </a:t>
            </a:r>
            <a:r>
              <a:rPr sz="1964" dirty="0">
                <a:solidFill>
                  <a:srgbClr val="FFFFFF"/>
                </a:solidFill>
                <a:latin typeface="Tahoma"/>
                <a:cs typeface="Tahoma"/>
              </a:rPr>
              <a:t>nearly</a:t>
            </a:r>
            <a:r>
              <a:rPr sz="1964" spc="-70" dirty="0">
                <a:solidFill>
                  <a:srgbClr val="FFFFFF"/>
                </a:solidFill>
                <a:latin typeface="Tahoma"/>
                <a:cs typeface="Tahoma"/>
              </a:rPr>
              <a:t> </a:t>
            </a:r>
            <a:r>
              <a:rPr sz="1964" spc="78" dirty="0">
                <a:solidFill>
                  <a:srgbClr val="FFFFFF"/>
                </a:solidFill>
                <a:latin typeface="Tahoma"/>
                <a:cs typeface="Tahoma"/>
              </a:rPr>
              <a:t>4M</a:t>
            </a:r>
            <a:r>
              <a:rPr sz="1964" spc="-49" dirty="0">
                <a:solidFill>
                  <a:srgbClr val="FFFFFF"/>
                </a:solidFill>
                <a:latin typeface="Tahoma"/>
                <a:cs typeface="Tahoma"/>
              </a:rPr>
              <a:t> </a:t>
            </a:r>
            <a:r>
              <a:rPr sz="1964" dirty="0">
                <a:solidFill>
                  <a:srgbClr val="FFFFFF"/>
                </a:solidFill>
                <a:latin typeface="Tahoma"/>
                <a:cs typeface="Tahoma"/>
              </a:rPr>
              <a:t>documents</a:t>
            </a:r>
            <a:r>
              <a:rPr sz="1964" spc="-49" dirty="0">
                <a:solidFill>
                  <a:srgbClr val="FFFFFF"/>
                </a:solidFill>
                <a:latin typeface="Tahoma"/>
                <a:cs typeface="Tahoma"/>
              </a:rPr>
              <a:t> </a:t>
            </a:r>
            <a:r>
              <a:rPr sz="1964" spc="-25" dirty="0">
                <a:solidFill>
                  <a:srgbClr val="FFFFFF"/>
                </a:solidFill>
                <a:latin typeface="Tahoma"/>
                <a:cs typeface="Tahoma"/>
              </a:rPr>
              <a:t>a</a:t>
            </a:r>
            <a:r>
              <a:rPr sz="1964" spc="-49" dirty="0">
                <a:solidFill>
                  <a:srgbClr val="FFFFFF"/>
                </a:solidFill>
                <a:latin typeface="Tahoma"/>
                <a:cs typeface="Tahoma"/>
              </a:rPr>
              <a:t> </a:t>
            </a:r>
            <a:r>
              <a:rPr sz="1964" spc="-20" dirty="0">
                <a:solidFill>
                  <a:srgbClr val="FFFFFF"/>
                </a:solidFill>
                <a:latin typeface="Tahoma"/>
                <a:cs typeface="Tahoma"/>
              </a:rPr>
              <a:t>day</a:t>
            </a:r>
            <a:r>
              <a:rPr lang="en-GB" sz="1964" spc="-20" dirty="0">
                <a:solidFill>
                  <a:srgbClr val="FFFFFF"/>
                </a:solidFill>
                <a:latin typeface="Tahoma"/>
                <a:cs typeface="Tahoma"/>
              </a:rPr>
              <a:t> </a:t>
            </a:r>
            <a:r>
              <a:rPr sz="1964" spc="-20" dirty="0">
                <a:solidFill>
                  <a:srgbClr val="FFFFFF"/>
                </a:solidFill>
                <a:latin typeface="Tahoma"/>
                <a:cs typeface="Tahoma"/>
              </a:rPr>
              <a:t>—</a:t>
            </a:r>
            <a:r>
              <a:rPr lang="en-GB" sz="1964" spc="-20" dirty="0">
                <a:solidFill>
                  <a:srgbClr val="FFFFFF"/>
                </a:solidFill>
                <a:latin typeface="Tahoma"/>
                <a:cs typeface="Tahoma"/>
              </a:rPr>
              <a:t> </a:t>
            </a:r>
            <a:r>
              <a:rPr sz="1964" spc="-20" dirty="0">
                <a:solidFill>
                  <a:srgbClr val="FFFFFF"/>
                </a:solidFill>
                <a:latin typeface="Tahoma"/>
                <a:cs typeface="Tahoma"/>
              </a:rPr>
              <a:t>all</a:t>
            </a:r>
            <a:r>
              <a:rPr sz="1964" spc="-49" dirty="0">
                <a:solidFill>
                  <a:srgbClr val="FFFFFF"/>
                </a:solidFill>
                <a:latin typeface="Tahoma"/>
                <a:cs typeface="Tahoma"/>
              </a:rPr>
              <a:t> </a:t>
            </a:r>
            <a:r>
              <a:rPr sz="1964" dirty="0">
                <a:solidFill>
                  <a:srgbClr val="FFFFFF"/>
                </a:solidFill>
                <a:latin typeface="Tahoma"/>
                <a:cs typeface="Tahoma"/>
              </a:rPr>
              <a:t>from</a:t>
            </a:r>
            <a:r>
              <a:rPr sz="1964" spc="-49" dirty="0">
                <a:solidFill>
                  <a:srgbClr val="FFFFFF"/>
                </a:solidFill>
                <a:latin typeface="Tahoma"/>
                <a:cs typeface="Tahoma"/>
              </a:rPr>
              <a:t> </a:t>
            </a:r>
            <a:r>
              <a:rPr sz="1964" spc="-25" dirty="0">
                <a:solidFill>
                  <a:srgbClr val="FFFFFF"/>
                </a:solidFill>
                <a:latin typeface="Tahoma"/>
                <a:cs typeface="Tahoma"/>
              </a:rPr>
              <a:t>a</a:t>
            </a:r>
            <a:r>
              <a:rPr sz="1964" spc="-49" dirty="0">
                <a:solidFill>
                  <a:srgbClr val="FFFFFF"/>
                </a:solidFill>
                <a:latin typeface="Tahoma"/>
                <a:cs typeface="Tahoma"/>
              </a:rPr>
              <a:t> </a:t>
            </a:r>
            <a:r>
              <a:rPr sz="1964" spc="-4" dirty="0">
                <a:solidFill>
                  <a:srgbClr val="FFFFFF"/>
                </a:solidFill>
                <a:latin typeface="Tahoma"/>
                <a:cs typeface="Tahoma"/>
              </a:rPr>
              <a:t>single</a:t>
            </a:r>
            <a:r>
              <a:rPr sz="1964" spc="-49" dirty="0">
                <a:solidFill>
                  <a:srgbClr val="FFFFFF"/>
                </a:solidFill>
                <a:latin typeface="Tahoma"/>
                <a:cs typeface="Tahoma"/>
              </a:rPr>
              <a:t> </a:t>
            </a:r>
            <a:r>
              <a:rPr sz="1964" spc="-8" dirty="0">
                <a:solidFill>
                  <a:srgbClr val="FFFFFF"/>
                </a:solidFill>
                <a:latin typeface="Tahoma"/>
                <a:cs typeface="Tahoma"/>
              </a:rPr>
              <a:t>provider.</a:t>
            </a:r>
            <a:endParaRPr sz="1964" dirty="0">
              <a:latin typeface="Tahoma"/>
              <a:cs typeface="Tahoma"/>
            </a:endParaRPr>
          </a:p>
        </p:txBody>
      </p:sp>
    </p:spTree>
    <p:extLst>
      <p:ext uri="{BB962C8B-B14F-4D97-AF65-F5344CB8AC3E}">
        <p14:creationId xmlns:p14="http://schemas.microsoft.com/office/powerpoint/2010/main" val="395192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81223" y="5269419"/>
            <a:ext cx="4849177" cy="2991615"/>
          </a:xfrm>
          <a:prstGeom prst="rect">
            <a:avLst/>
          </a:prstGeom>
        </p:spPr>
      </p:pic>
      <p:sp>
        <p:nvSpPr>
          <p:cNvPr id="5" name="object 5"/>
          <p:cNvSpPr txBox="1"/>
          <p:nvPr/>
        </p:nvSpPr>
        <p:spPr>
          <a:xfrm>
            <a:off x="2265219" y="3565866"/>
            <a:ext cx="9316892" cy="3864409"/>
          </a:xfrm>
          <a:prstGeom prst="rect">
            <a:avLst/>
          </a:prstGeom>
        </p:spPr>
        <p:txBody>
          <a:bodyPr vert="horz" wrap="square" lIns="0" tIns="55072" rIns="0" bIns="0" rtlCol="0">
            <a:spAutoFit/>
          </a:bodyPr>
          <a:lstStyle/>
          <a:p>
            <a:pPr marL="178207" indent="-147554">
              <a:lnSpc>
                <a:spcPct val="150000"/>
              </a:lnSpc>
              <a:spcBef>
                <a:spcPts val="434"/>
              </a:spcBef>
              <a:buClr>
                <a:srgbClr val="CF218C"/>
              </a:buClr>
              <a:buChar char="•"/>
              <a:tabLst>
                <a:tab pos="178728" algn="l"/>
              </a:tabLst>
            </a:pPr>
            <a:r>
              <a:rPr sz="1636" spc="37" dirty="0">
                <a:latin typeface="Tahoma"/>
                <a:cs typeface="Tahoma"/>
              </a:rPr>
              <a:t>B</a:t>
            </a:r>
            <a:r>
              <a:rPr sz="1636" dirty="0">
                <a:latin typeface="Tahoma"/>
                <a:cs typeface="Tahoma"/>
              </a:rPr>
              <a:t>est</a:t>
            </a:r>
            <a:r>
              <a:rPr sz="1636" spc="-20" dirty="0">
                <a:latin typeface="Tahoma"/>
                <a:cs typeface="Tahoma"/>
              </a:rPr>
              <a:t>’</a:t>
            </a:r>
            <a:r>
              <a:rPr sz="1636" spc="-12" dirty="0">
                <a:latin typeface="Tahoma"/>
                <a:cs typeface="Tahoma"/>
              </a:rPr>
              <a:t>s</a:t>
            </a:r>
            <a:r>
              <a:rPr sz="1636" spc="-49" dirty="0">
                <a:latin typeface="Tahoma"/>
                <a:cs typeface="Tahoma"/>
              </a:rPr>
              <a:t> </a:t>
            </a:r>
            <a:r>
              <a:rPr sz="1636" spc="45" dirty="0">
                <a:latin typeface="Tahoma"/>
                <a:cs typeface="Tahoma"/>
              </a:rPr>
              <a:t>C</a:t>
            </a:r>
            <a:r>
              <a:rPr sz="1636" spc="-4" dirty="0">
                <a:latin typeface="Tahoma"/>
                <a:cs typeface="Tahoma"/>
              </a:rPr>
              <a:t>ompa</a:t>
            </a:r>
            <a:r>
              <a:rPr sz="1636" spc="-16" dirty="0">
                <a:latin typeface="Tahoma"/>
                <a:cs typeface="Tahoma"/>
              </a:rPr>
              <a:t>n</a:t>
            </a:r>
            <a:r>
              <a:rPr sz="1636" spc="12" dirty="0">
                <a:latin typeface="Tahoma"/>
                <a:cs typeface="Tahoma"/>
              </a:rPr>
              <a:t>y</a:t>
            </a:r>
            <a:r>
              <a:rPr sz="1636" spc="-70" dirty="0">
                <a:latin typeface="Tahoma"/>
                <a:cs typeface="Tahoma"/>
              </a:rPr>
              <a:t> </a:t>
            </a:r>
            <a:r>
              <a:rPr sz="1636" spc="-25" dirty="0">
                <a:latin typeface="Tahoma"/>
                <a:cs typeface="Tahoma"/>
              </a:rPr>
              <a:t>R</a:t>
            </a:r>
            <a:r>
              <a:rPr sz="1636" spc="4" dirty="0">
                <a:latin typeface="Tahoma"/>
                <a:cs typeface="Tahoma"/>
              </a:rPr>
              <a:t>eports</a:t>
            </a:r>
            <a:endParaRPr sz="1636" dirty="0">
              <a:latin typeface="Tahoma"/>
              <a:cs typeface="Tahoma"/>
            </a:endParaRPr>
          </a:p>
          <a:p>
            <a:pPr marL="178207" indent="-147554">
              <a:lnSpc>
                <a:spcPct val="150000"/>
              </a:lnSpc>
              <a:spcBef>
                <a:spcPts val="355"/>
              </a:spcBef>
              <a:buClr>
                <a:srgbClr val="CF218C"/>
              </a:buClr>
              <a:buChar char="•"/>
              <a:tabLst>
                <a:tab pos="178728" algn="l"/>
              </a:tabLst>
            </a:pPr>
            <a:r>
              <a:rPr sz="1636" spc="33" dirty="0">
                <a:latin typeface="Tahoma"/>
                <a:cs typeface="Tahoma"/>
              </a:rPr>
              <a:t>B</a:t>
            </a:r>
            <a:r>
              <a:rPr sz="1636" spc="-8" dirty="0">
                <a:latin typeface="Tahoma"/>
                <a:cs typeface="Tahoma"/>
              </a:rPr>
              <a:t>undesan</a:t>
            </a:r>
            <a:r>
              <a:rPr sz="1636" spc="-12" dirty="0">
                <a:latin typeface="Tahoma"/>
                <a:cs typeface="Tahoma"/>
              </a:rPr>
              <a:t>z</a:t>
            </a:r>
            <a:r>
              <a:rPr sz="1636" spc="-8" dirty="0">
                <a:latin typeface="Tahoma"/>
                <a:cs typeface="Tahoma"/>
              </a:rPr>
              <a:t>ei</a:t>
            </a:r>
            <a:r>
              <a:rPr sz="1636" spc="-16" dirty="0">
                <a:latin typeface="Tahoma"/>
                <a:cs typeface="Tahoma"/>
              </a:rPr>
              <a:t>g</a:t>
            </a:r>
            <a:r>
              <a:rPr sz="1636" dirty="0">
                <a:latin typeface="Tahoma"/>
                <a:cs typeface="Tahoma"/>
              </a:rPr>
              <a:t>er</a:t>
            </a:r>
            <a:r>
              <a:rPr sz="1636" spc="-93" dirty="0">
                <a:latin typeface="Tahoma"/>
                <a:cs typeface="Tahoma"/>
              </a:rPr>
              <a:t> </a:t>
            </a:r>
            <a:r>
              <a:rPr sz="1636" spc="4" dirty="0">
                <a:latin typeface="Tahoma"/>
                <a:cs typeface="Tahoma"/>
              </a:rPr>
              <a:t>V</a:t>
            </a:r>
            <a:r>
              <a:rPr sz="1636" spc="-8" dirty="0">
                <a:latin typeface="Tahoma"/>
                <a:cs typeface="Tahoma"/>
              </a:rPr>
              <a:t>erlag</a:t>
            </a:r>
            <a:endParaRPr sz="1636" dirty="0">
              <a:latin typeface="Tahoma"/>
              <a:cs typeface="Tahoma"/>
            </a:endParaRPr>
          </a:p>
          <a:p>
            <a:pPr marL="178207" indent="-147554">
              <a:lnSpc>
                <a:spcPct val="150000"/>
              </a:lnSpc>
              <a:spcBef>
                <a:spcPts val="352"/>
              </a:spcBef>
              <a:buClr>
                <a:srgbClr val="CF218C"/>
              </a:buClr>
              <a:buChar char="•"/>
              <a:tabLst>
                <a:tab pos="178728" algn="l"/>
              </a:tabLst>
            </a:pPr>
            <a:r>
              <a:rPr sz="1636" dirty="0">
                <a:latin typeface="Tahoma"/>
                <a:cs typeface="Tahoma"/>
              </a:rPr>
              <a:t>Credit</a:t>
            </a:r>
            <a:r>
              <a:rPr lang="en-GB" sz="1636" dirty="0">
                <a:latin typeface="Tahoma"/>
                <a:cs typeface="Tahoma"/>
              </a:rPr>
              <a:t> </a:t>
            </a:r>
            <a:r>
              <a:rPr sz="1636" dirty="0">
                <a:latin typeface="Tahoma"/>
                <a:cs typeface="Tahoma"/>
              </a:rPr>
              <a:t>Safe</a:t>
            </a:r>
          </a:p>
          <a:p>
            <a:pPr marL="178207" indent="-147554">
              <a:lnSpc>
                <a:spcPct val="150000"/>
              </a:lnSpc>
              <a:spcBef>
                <a:spcPts val="355"/>
              </a:spcBef>
              <a:buClr>
                <a:srgbClr val="CF218C"/>
              </a:buClr>
              <a:buChar char="•"/>
              <a:tabLst>
                <a:tab pos="178728" algn="l"/>
              </a:tabLst>
            </a:pPr>
            <a:r>
              <a:rPr sz="1636" spc="20" dirty="0">
                <a:latin typeface="Tahoma"/>
                <a:cs typeface="Tahoma"/>
              </a:rPr>
              <a:t>FB</a:t>
            </a:r>
            <a:r>
              <a:rPr sz="1636" spc="29" dirty="0">
                <a:latin typeface="Tahoma"/>
                <a:cs typeface="Tahoma"/>
              </a:rPr>
              <a:t>R</a:t>
            </a:r>
            <a:r>
              <a:rPr sz="1636" spc="-74" dirty="0">
                <a:latin typeface="Tahoma"/>
                <a:cs typeface="Tahoma"/>
              </a:rPr>
              <a:t> </a:t>
            </a:r>
            <a:r>
              <a:rPr sz="1636" spc="4" dirty="0">
                <a:latin typeface="Tahoma"/>
                <a:cs typeface="Tahoma"/>
              </a:rPr>
              <a:t>Asian</a:t>
            </a:r>
            <a:r>
              <a:rPr sz="1636" spc="-49" dirty="0">
                <a:latin typeface="Tahoma"/>
                <a:cs typeface="Tahoma"/>
              </a:rPr>
              <a:t> </a:t>
            </a:r>
            <a:r>
              <a:rPr sz="1636" spc="45" dirty="0">
                <a:latin typeface="Tahoma"/>
                <a:cs typeface="Tahoma"/>
              </a:rPr>
              <a:t>C</a:t>
            </a:r>
            <a:r>
              <a:rPr sz="1636" spc="-4" dirty="0">
                <a:latin typeface="Tahoma"/>
                <a:cs typeface="Tahoma"/>
              </a:rPr>
              <a:t>ompa</a:t>
            </a:r>
            <a:r>
              <a:rPr sz="1636" spc="-16" dirty="0">
                <a:latin typeface="Tahoma"/>
                <a:cs typeface="Tahoma"/>
              </a:rPr>
              <a:t>n</a:t>
            </a:r>
            <a:r>
              <a:rPr sz="1636" spc="12" dirty="0">
                <a:latin typeface="Tahoma"/>
                <a:cs typeface="Tahoma"/>
              </a:rPr>
              <a:t>y</a:t>
            </a:r>
            <a:r>
              <a:rPr sz="1636" spc="-70" dirty="0">
                <a:latin typeface="Tahoma"/>
                <a:cs typeface="Tahoma"/>
              </a:rPr>
              <a:t> </a:t>
            </a:r>
            <a:r>
              <a:rPr sz="1636" spc="29" dirty="0">
                <a:latin typeface="Tahoma"/>
                <a:cs typeface="Tahoma"/>
              </a:rPr>
              <a:t>P</a:t>
            </a:r>
            <a:r>
              <a:rPr sz="1636" spc="-20" dirty="0">
                <a:latin typeface="Tahoma"/>
                <a:cs typeface="Tahoma"/>
              </a:rPr>
              <a:t>r</a:t>
            </a:r>
            <a:r>
              <a:rPr sz="1636" spc="4" dirty="0">
                <a:latin typeface="Tahoma"/>
                <a:cs typeface="Tahoma"/>
              </a:rPr>
              <a:t>o</a:t>
            </a:r>
            <a:r>
              <a:rPr sz="1636" dirty="0">
                <a:latin typeface="Tahoma"/>
                <a:cs typeface="Tahoma"/>
              </a:rPr>
              <a:t>files</a:t>
            </a:r>
          </a:p>
          <a:p>
            <a:pPr marL="178207" indent="-147554">
              <a:lnSpc>
                <a:spcPct val="150000"/>
              </a:lnSpc>
              <a:spcBef>
                <a:spcPts val="355"/>
              </a:spcBef>
              <a:buClr>
                <a:srgbClr val="CF218C"/>
              </a:buClr>
              <a:buChar char="•"/>
              <a:tabLst>
                <a:tab pos="178728" algn="l"/>
              </a:tabLst>
            </a:pPr>
            <a:r>
              <a:rPr sz="1636" spc="45" dirty="0">
                <a:latin typeface="Tahoma"/>
                <a:cs typeface="Tahoma"/>
              </a:rPr>
              <a:t>G</a:t>
            </a:r>
            <a:r>
              <a:rPr sz="1636" dirty="0">
                <a:latin typeface="Tahoma"/>
                <a:cs typeface="Tahoma"/>
              </a:rPr>
              <a:t>loba</a:t>
            </a:r>
            <a:r>
              <a:rPr sz="1636" spc="-8" dirty="0">
                <a:latin typeface="Tahoma"/>
                <a:cs typeface="Tahoma"/>
              </a:rPr>
              <a:t>l</a:t>
            </a:r>
            <a:r>
              <a:rPr sz="1636" spc="53" dirty="0">
                <a:latin typeface="Tahoma"/>
                <a:cs typeface="Tahoma"/>
              </a:rPr>
              <a:t>D</a:t>
            </a:r>
            <a:r>
              <a:rPr sz="1636" spc="-33" dirty="0">
                <a:latin typeface="Tahoma"/>
                <a:cs typeface="Tahoma"/>
              </a:rPr>
              <a:t>a</a:t>
            </a:r>
            <a:r>
              <a:rPr sz="1636" spc="-8" dirty="0">
                <a:latin typeface="Tahoma"/>
                <a:cs typeface="Tahoma"/>
              </a:rPr>
              <a:t>t</a:t>
            </a:r>
            <a:r>
              <a:rPr sz="1636" spc="-4" dirty="0">
                <a:latin typeface="Tahoma"/>
                <a:cs typeface="Tahoma"/>
              </a:rPr>
              <a:t>a</a:t>
            </a:r>
            <a:r>
              <a:rPr sz="1636" spc="-49" dirty="0">
                <a:latin typeface="Tahoma"/>
                <a:cs typeface="Tahoma"/>
              </a:rPr>
              <a:t> </a:t>
            </a:r>
            <a:r>
              <a:rPr sz="1636" spc="-25" dirty="0">
                <a:latin typeface="Tahoma"/>
                <a:cs typeface="Tahoma"/>
              </a:rPr>
              <a:t>L</a:t>
            </a:r>
            <a:r>
              <a:rPr sz="1636" spc="-16" dirty="0">
                <a:latin typeface="Tahoma"/>
                <a:cs typeface="Tahoma"/>
              </a:rPr>
              <a:t>td.</a:t>
            </a:r>
            <a:endParaRPr sz="1636" dirty="0">
              <a:latin typeface="Tahoma"/>
              <a:cs typeface="Tahoma"/>
            </a:endParaRPr>
          </a:p>
          <a:p>
            <a:pPr marL="178207" indent="-147554">
              <a:lnSpc>
                <a:spcPct val="150000"/>
              </a:lnSpc>
              <a:spcBef>
                <a:spcPts val="352"/>
              </a:spcBef>
              <a:buClr>
                <a:srgbClr val="CF218C"/>
              </a:buClr>
              <a:buChar char="•"/>
              <a:tabLst>
                <a:tab pos="178728" algn="l"/>
              </a:tabLst>
            </a:pPr>
            <a:r>
              <a:rPr sz="1636" spc="-4" dirty="0">
                <a:latin typeface="Tahoma"/>
                <a:cs typeface="Tahoma"/>
              </a:rPr>
              <a:t>Handshakes</a:t>
            </a:r>
            <a:r>
              <a:rPr sz="1636" spc="-49" dirty="0">
                <a:latin typeface="Tahoma"/>
                <a:cs typeface="Tahoma"/>
              </a:rPr>
              <a:t> </a:t>
            </a:r>
            <a:r>
              <a:rPr sz="1636" spc="4" dirty="0">
                <a:latin typeface="Tahoma"/>
                <a:cs typeface="Tahoma"/>
              </a:rPr>
              <a:t>Capital</a:t>
            </a:r>
            <a:r>
              <a:rPr sz="1636" spc="-49" dirty="0">
                <a:latin typeface="Tahoma"/>
                <a:cs typeface="Tahoma"/>
              </a:rPr>
              <a:t> </a:t>
            </a:r>
            <a:r>
              <a:rPr sz="1636" spc="8" dirty="0">
                <a:latin typeface="Tahoma"/>
                <a:cs typeface="Tahoma"/>
              </a:rPr>
              <a:t>Markets</a:t>
            </a:r>
            <a:r>
              <a:rPr sz="1636" spc="-49" dirty="0">
                <a:latin typeface="Tahoma"/>
                <a:cs typeface="Tahoma"/>
              </a:rPr>
              <a:t> </a:t>
            </a:r>
            <a:r>
              <a:rPr sz="1636" dirty="0">
                <a:latin typeface="Tahoma"/>
                <a:cs typeface="Tahoma"/>
              </a:rPr>
              <a:t>Data</a:t>
            </a:r>
          </a:p>
          <a:p>
            <a:pPr marL="178207" indent="-147554">
              <a:lnSpc>
                <a:spcPct val="150000"/>
              </a:lnSpc>
              <a:spcBef>
                <a:spcPts val="355"/>
              </a:spcBef>
              <a:buClr>
                <a:srgbClr val="CF218C"/>
              </a:buClr>
              <a:buChar char="•"/>
              <a:tabLst>
                <a:tab pos="178728" algn="l"/>
              </a:tabLst>
            </a:pPr>
            <a:r>
              <a:rPr sz="1636" spc="53" dirty="0">
                <a:latin typeface="Tahoma"/>
                <a:cs typeface="Tahoma"/>
              </a:rPr>
              <a:t>H</a:t>
            </a:r>
            <a:r>
              <a:rPr sz="1636" spc="16" dirty="0">
                <a:latin typeface="Tahoma"/>
                <a:cs typeface="Tahoma"/>
              </a:rPr>
              <a:t>o</a:t>
            </a:r>
            <a:r>
              <a:rPr sz="1636" spc="4" dirty="0">
                <a:latin typeface="Tahoma"/>
                <a:cs typeface="Tahoma"/>
              </a:rPr>
              <a:t>o</a:t>
            </a:r>
            <a:r>
              <a:rPr sz="1636" dirty="0">
                <a:latin typeface="Tahoma"/>
                <a:cs typeface="Tahoma"/>
              </a:rPr>
              <a:t>ver</a:t>
            </a:r>
            <a:r>
              <a:rPr sz="1636" spc="-20" dirty="0">
                <a:latin typeface="Tahoma"/>
                <a:cs typeface="Tahoma"/>
              </a:rPr>
              <a:t>’</a:t>
            </a:r>
            <a:r>
              <a:rPr sz="1636" spc="-37" dirty="0">
                <a:latin typeface="Tahoma"/>
                <a:cs typeface="Tahoma"/>
              </a:rPr>
              <a:t>s,</a:t>
            </a:r>
            <a:r>
              <a:rPr sz="1636" spc="-49" dirty="0">
                <a:latin typeface="Tahoma"/>
                <a:cs typeface="Tahoma"/>
              </a:rPr>
              <a:t> </a:t>
            </a:r>
            <a:r>
              <a:rPr sz="1636" spc="-86" dirty="0">
                <a:latin typeface="Tahoma"/>
                <a:cs typeface="Tahoma"/>
              </a:rPr>
              <a:t>I</a:t>
            </a:r>
            <a:r>
              <a:rPr sz="1636" spc="-16" dirty="0">
                <a:latin typeface="Tahoma"/>
                <a:cs typeface="Tahoma"/>
              </a:rPr>
              <a:t>nc.</a:t>
            </a:r>
            <a:endParaRPr sz="1636" dirty="0">
              <a:latin typeface="Tahoma"/>
              <a:cs typeface="Tahoma"/>
            </a:endParaRPr>
          </a:p>
          <a:p>
            <a:pPr marL="178207" indent="-147554">
              <a:lnSpc>
                <a:spcPct val="150000"/>
              </a:lnSpc>
              <a:spcBef>
                <a:spcPts val="352"/>
              </a:spcBef>
              <a:buClr>
                <a:srgbClr val="CF218C"/>
              </a:buClr>
              <a:buChar char="•"/>
              <a:tabLst>
                <a:tab pos="178728" algn="l"/>
              </a:tabLst>
            </a:pPr>
            <a:r>
              <a:rPr sz="1636" spc="-8" dirty="0">
                <a:latin typeface="Tahoma"/>
                <a:cs typeface="Tahoma"/>
              </a:rPr>
              <a:t>IHS</a:t>
            </a:r>
            <a:r>
              <a:rPr sz="1636" spc="-49" dirty="0">
                <a:latin typeface="Tahoma"/>
                <a:cs typeface="Tahoma"/>
              </a:rPr>
              <a:t> </a:t>
            </a:r>
            <a:r>
              <a:rPr sz="1636" spc="-20" dirty="0">
                <a:latin typeface="Tahoma"/>
                <a:cs typeface="Tahoma"/>
              </a:rPr>
              <a:t>S</a:t>
            </a:r>
            <a:r>
              <a:rPr sz="1636" dirty="0">
                <a:latin typeface="Tahoma"/>
                <a:cs typeface="Tahoma"/>
              </a:rPr>
              <a:t>hipping</a:t>
            </a:r>
            <a:r>
              <a:rPr sz="1636" spc="-49" dirty="0">
                <a:latin typeface="Tahoma"/>
                <a:cs typeface="Tahoma"/>
              </a:rPr>
              <a:t> </a:t>
            </a:r>
            <a:r>
              <a:rPr sz="1636" spc="53" dirty="0">
                <a:latin typeface="Tahoma"/>
                <a:cs typeface="Tahoma"/>
              </a:rPr>
              <a:t>D</a:t>
            </a:r>
            <a:r>
              <a:rPr sz="1636" spc="-33" dirty="0">
                <a:latin typeface="Tahoma"/>
                <a:cs typeface="Tahoma"/>
              </a:rPr>
              <a:t>a</a:t>
            </a:r>
            <a:r>
              <a:rPr sz="1636" spc="-8" dirty="0">
                <a:latin typeface="Tahoma"/>
                <a:cs typeface="Tahoma"/>
              </a:rPr>
              <a:t>ta</a:t>
            </a:r>
            <a:endParaRPr sz="1636" dirty="0">
              <a:latin typeface="Tahoma"/>
              <a:cs typeface="Tahoma"/>
            </a:endParaRPr>
          </a:p>
          <a:p>
            <a:pPr marL="178207" indent="-147554">
              <a:lnSpc>
                <a:spcPct val="150000"/>
              </a:lnSpc>
              <a:spcBef>
                <a:spcPts val="355"/>
              </a:spcBef>
              <a:buClr>
                <a:srgbClr val="CF218C"/>
              </a:buClr>
              <a:buChar char="•"/>
              <a:tabLst>
                <a:tab pos="178728" algn="l"/>
              </a:tabLst>
            </a:pPr>
            <a:r>
              <a:rPr sz="1636" spc="-4" dirty="0">
                <a:latin typeface="Tahoma"/>
                <a:cs typeface="Tahoma"/>
              </a:rPr>
              <a:t>Infocredit</a:t>
            </a:r>
            <a:r>
              <a:rPr sz="1636" spc="-49" dirty="0">
                <a:latin typeface="Tahoma"/>
                <a:cs typeface="Tahoma"/>
              </a:rPr>
              <a:t> </a:t>
            </a:r>
            <a:r>
              <a:rPr sz="1636" spc="8" dirty="0">
                <a:latin typeface="Tahoma"/>
                <a:cs typeface="Tahoma"/>
              </a:rPr>
              <a:t>Group</a:t>
            </a:r>
            <a:r>
              <a:rPr sz="1636" spc="-49" dirty="0">
                <a:latin typeface="Tahoma"/>
                <a:cs typeface="Tahoma"/>
              </a:rPr>
              <a:t> </a:t>
            </a:r>
            <a:r>
              <a:rPr sz="1636" spc="-4" dirty="0">
                <a:latin typeface="Tahoma"/>
                <a:cs typeface="Tahoma"/>
              </a:rPr>
              <a:t>Business</a:t>
            </a:r>
            <a:r>
              <a:rPr sz="1636" spc="-49" dirty="0">
                <a:latin typeface="Tahoma"/>
                <a:cs typeface="Tahoma"/>
              </a:rPr>
              <a:t> </a:t>
            </a:r>
            <a:r>
              <a:rPr sz="1636" spc="-8" dirty="0">
                <a:latin typeface="Tahoma"/>
                <a:cs typeface="Tahoma"/>
              </a:rPr>
              <a:t>Information</a:t>
            </a:r>
            <a:r>
              <a:rPr sz="1636" spc="-45" dirty="0">
                <a:latin typeface="Tahoma"/>
                <a:cs typeface="Tahoma"/>
              </a:rPr>
              <a:t> </a:t>
            </a:r>
            <a:r>
              <a:rPr sz="1636" dirty="0">
                <a:latin typeface="Tahoma"/>
                <a:cs typeface="Tahoma"/>
              </a:rPr>
              <a:t>Reports</a:t>
            </a:r>
          </a:p>
        </p:txBody>
      </p:sp>
      <p:sp>
        <p:nvSpPr>
          <p:cNvPr id="7" name="Rectangle 6"/>
          <p:cNvSpPr/>
          <p:nvPr/>
        </p:nvSpPr>
        <p:spPr>
          <a:xfrm>
            <a:off x="893618" y="1246910"/>
            <a:ext cx="12905509" cy="1300997"/>
          </a:xfrm>
          <a:prstGeom prst="rect">
            <a:avLst/>
          </a:prstGeom>
        </p:spPr>
        <p:txBody>
          <a:bodyPr wrap="square">
            <a:spAutoFit/>
          </a:bodyPr>
          <a:lstStyle/>
          <a:p>
            <a:pPr algn="ctr">
              <a:lnSpc>
                <a:spcPct val="150000"/>
              </a:lnSpc>
            </a:pPr>
            <a:r>
              <a:rPr lang="en-GB" sz="2618" b="1" spc="61" dirty="0" err="1">
                <a:solidFill>
                  <a:srgbClr val="CF218C"/>
                </a:solidFill>
                <a:latin typeface="Adobe Fan Heiti Std B" panose="020B0700000000000000" pitchFamily="34" charset="-128"/>
                <a:ea typeface="Adobe Fan Heiti Std B" panose="020B0700000000000000" pitchFamily="34" charset="-128"/>
                <a:cs typeface="Tahoma"/>
              </a:rPr>
              <a:t>N</a:t>
            </a:r>
            <a:r>
              <a:rPr lang="en-GB" sz="2618" b="1" spc="-8" dirty="0" err="1">
                <a:solidFill>
                  <a:srgbClr val="CF218C"/>
                </a:solidFill>
                <a:latin typeface="Adobe Fan Heiti Std B" panose="020B0700000000000000" pitchFamily="34" charset="-128"/>
                <a:ea typeface="Adobe Fan Heiti Std B" panose="020B0700000000000000" pitchFamily="34" charset="-128"/>
                <a:cs typeface="Tahoma"/>
              </a:rPr>
              <a:t>e</a:t>
            </a:r>
            <a:r>
              <a:rPr lang="en-GB" sz="2618" b="1" dirty="0" err="1">
                <a:solidFill>
                  <a:srgbClr val="CF218C"/>
                </a:solidFill>
                <a:latin typeface="Adobe Fan Heiti Std B" panose="020B0700000000000000" pitchFamily="34" charset="-128"/>
                <a:ea typeface="Adobe Fan Heiti Std B" panose="020B0700000000000000" pitchFamily="34" charset="-128"/>
                <a:cs typeface="Tahoma"/>
              </a:rPr>
              <a:t>xis</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53" dirty="0">
                <a:solidFill>
                  <a:srgbClr val="CF218C"/>
                </a:solidFill>
                <a:latin typeface="Adobe Fan Heiti Std B" panose="020B0700000000000000" pitchFamily="34" charset="-128"/>
                <a:ea typeface="Adobe Fan Heiti Std B" panose="020B0700000000000000" pitchFamily="34" charset="-128"/>
                <a:cs typeface="Tahoma"/>
              </a:rPr>
              <a:t>D</a:t>
            </a:r>
            <a:r>
              <a:rPr lang="en-GB" sz="2618" b="1" spc="-33" dirty="0">
                <a:solidFill>
                  <a:srgbClr val="CF218C"/>
                </a:solidFill>
                <a:latin typeface="Adobe Fan Heiti Std B" panose="020B0700000000000000" pitchFamily="34" charset="-128"/>
                <a:ea typeface="Adobe Fan Heiti Std B" panose="020B0700000000000000" pitchFamily="34" charset="-128"/>
                <a:cs typeface="Tahoma"/>
              </a:rPr>
              <a:t>a</a:t>
            </a:r>
            <a:r>
              <a:rPr lang="en-GB" sz="2618" b="1" spc="-41" dirty="0">
                <a:solidFill>
                  <a:srgbClr val="CF218C"/>
                </a:solidFill>
                <a:latin typeface="Adobe Fan Heiti Std B" panose="020B0700000000000000" pitchFamily="34" charset="-128"/>
                <a:ea typeface="Adobe Fan Heiti Std B" panose="020B0700000000000000" pitchFamily="34" charset="-128"/>
                <a:cs typeface="Tahoma"/>
              </a:rPr>
              <a:t>ta+  </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o</a:t>
            </a:r>
            <a:r>
              <a:rPr lang="en-GB" sz="2618" b="1" spc="20" dirty="0">
                <a:solidFill>
                  <a:srgbClr val="CF218C"/>
                </a:solidFill>
                <a:latin typeface="Adobe Fan Heiti Std B" panose="020B0700000000000000" pitchFamily="34" charset="-128"/>
                <a:ea typeface="Adobe Fan Heiti Std B" panose="020B0700000000000000" pitchFamily="34" charset="-128"/>
                <a:cs typeface="Tahoma"/>
              </a:rPr>
              <a:t>f</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f</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e</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r</a:t>
            </a:r>
            <a:r>
              <a:rPr lang="en-GB" sz="2618" b="1" spc="-12" dirty="0">
                <a:solidFill>
                  <a:srgbClr val="CF218C"/>
                </a:solidFill>
                <a:latin typeface="Adobe Fan Heiti Std B" panose="020B0700000000000000" pitchFamily="34" charset="-128"/>
                <a:ea typeface="Adobe Fan Heiti Std B" panose="020B0700000000000000" pitchFamily="34" charset="-128"/>
                <a:cs typeface="Tahoma"/>
              </a:rPr>
              <a:t>s</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a</a:t>
            </a:r>
            <a:r>
              <a:rPr lang="en-GB" sz="2618" b="1" spc="-16" dirty="0">
                <a:solidFill>
                  <a:srgbClr val="CF218C"/>
                </a:solidFill>
                <a:latin typeface="Adobe Fan Heiti Std B" panose="020B0700000000000000" pitchFamily="34" charset="-128"/>
                <a:ea typeface="Adobe Fan Heiti Std B" panose="020B0700000000000000" pitchFamily="34" charset="-128"/>
                <a:cs typeface="Tahoma"/>
              </a:rPr>
              <a:t>c</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c</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ess</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12" dirty="0">
                <a:solidFill>
                  <a:srgbClr val="CF218C"/>
                </a:solidFill>
                <a:latin typeface="Adobe Fan Heiti Std B" panose="020B0700000000000000" pitchFamily="34" charset="-128"/>
                <a:ea typeface="Adobe Fan Heiti Std B" panose="020B0700000000000000" pitchFamily="34" charset="-128"/>
                <a:cs typeface="Tahoma"/>
              </a:rPr>
              <a:t>t</a:t>
            </a:r>
            <a:r>
              <a:rPr lang="en-GB" sz="2618" b="1" spc="16" dirty="0">
                <a:solidFill>
                  <a:srgbClr val="CF218C"/>
                </a:solidFill>
                <a:latin typeface="Adobe Fan Heiti Std B" panose="020B0700000000000000" pitchFamily="34" charset="-128"/>
                <a:ea typeface="Adobe Fan Heiti Std B" panose="020B0700000000000000" pitchFamily="34" charset="-128"/>
                <a:cs typeface="Tahoma"/>
              </a:rPr>
              <a:t>o</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legal</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e</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n</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tit</a:t>
            </a:r>
            <a:r>
              <a:rPr lang="en-GB" sz="2618" b="1" spc="20" dirty="0">
                <a:solidFill>
                  <a:srgbClr val="CF218C"/>
                </a:solidFill>
                <a:latin typeface="Adobe Fan Heiti Std B" panose="020B0700000000000000" pitchFamily="34" charset="-128"/>
                <a:ea typeface="Adobe Fan Heiti Std B" panose="020B0700000000000000" pitchFamily="34" charset="-128"/>
                <a:cs typeface="Tahoma"/>
              </a:rPr>
              <a:t>y</a:t>
            </a:r>
            <a:r>
              <a:rPr lang="en-GB" sz="2618" b="1" spc="-70"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12" dirty="0">
                <a:solidFill>
                  <a:srgbClr val="CF218C"/>
                </a:solidFill>
                <a:latin typeface="Adobe Fan Heiti Std B" panose="020B0700000000000000" pitchFamily="34" charset="-128"/>
                <a:ea typeface="Adobe Fan Heiti Std B" panose="020B0700000000000000" pitchFamily="34" charset="-128"/>
                <a:cs typeface="Tahoma"/>
              </a:rPr>
              <a:t>d</a:t>
            </a:r>
            <a:r>
              <a:rPr lang="en-GB" sz="2618" b="1" spc="-20" dirty="0">
                <a:solidFill>
                  <a:srgbClr val="CF218C"/>
                </a:solidFill>
                <a:latin typeface="Adobe Fan Heiti Std B" panose="020B0700000000000000" pitchFamily="34" charset="-128"/>
                <a:ea typeface="Adobe Fan Heiti Std B" panose="020B0700000000000000" pitchFamily="34" charset="-128"/>
                <a:cs typeface="Tahoma"/>
              </a:rPr>
              <a:t>a</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t</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a</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co</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v</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ering</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20" dirty="0">
                <a:solidFill>
                  <a:srgbClr val="CF218C"/>
                </a:solidFill>
                <a:latin typeface="Adobe Fan Heiti Std B" panose="020B0700000000000000" pitchFamily="34" charset="-128"/>
                <a:ea typeface="Adobe Fan Heiti Std B" panose="020B0700000000000000" pitchFamily="34" charset="-128"/>
                <a:cs typeface="Tahoma"/>
              </a:rPr>
              <a:t>165  </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million</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companies</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8" dirty="0">
                <a:solidFill>
                  <a:srgbClr val="CF218C"/>
                </a:solidFill>
                <a:latin typeface="Adobe Fan Heiti Std B" panose="020B0700000000000000" pitchFamily="34" charset="-128"/>
                <a:ea typeface="Adobe Fan Heiti Std B" panose="020B0700000000000000" pitchFamily="34" charset="-128"/>
                <a:cs typeface="Tahoma"/>
              </a:rPr>
              <a:t>and</a:t>
            </a:r>
            <a:r>
              <a:rPr lang="en-GB" sz="2618" b="1" spc="-45"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25" dirty="0">
                <a:solidFill>
                  <a:srgbClr val="CF218C"/>
                </a:solidFill>
                <a:latin typeface="Adobe Fan Heiti Std B" panose="020B0700000000000000" pitchFamily="34" charset="-128"/>
                <a:ea typeface="Adobe Fan Heiti Std B" panose="020B0700000000000000" pitchFamily="34" charset="-128"/>
                <a:cs typeface="Tahoma"/>
              </a:rPr>
              <a:t>220</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million</a:t>
            </a:r>
            <a:r>
              <a:rPr lang="en-GB" sz="2618" b="1" spc="-45"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dirty="0">
                <a:solidFill>
                  <a:srgbClr val="CF218C"/>
                </a:solidFill>
                <a:latin typeface="Adobe Fan Heiti Std B" panose="020B0700000000000000" pitchFamily="34" charset="-128"/>
                <a:ea typeface="Adobe Fan Heiti Std B" panose="020B0700000000000000" pitchFamily="34" charset="-128"/>
                <a:cs typeface="Tahoma"/>
              </a:rPr>
              <a:t>executives</a:t>
            </a:r>
            <a:r>
              <a:rPr lang="en-GB" sz="2618" b="1" spc="-49"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in</a:t>
            </a:r>
            <a:r>
              <a:rPr lang="en-GB" sz="2618" b="1" spc="-45"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25" dirty="0">
                <a:solidFill>
                  <a:srgbClr val="CF218C"/>
                </a:solidFill>
                <a:latin typeface="Adobe Fan Heiti Std B" panose="020B0700000000000000" pitchFamily="34" charset="-128"/>
                <a:ea typeface="Adobe Fan Heiti Std B" panose="020B0700000000000000" pitchFamily="34" charset="-128"/>
                <a:cs typeface="Tahoma"/>
              </a:rPr>
              <a:t>130 </a:t>
            </a:r>
            <a:r>
              <a:rPr lang="en-GB" sz="2618" b="1" spc="-245" dirty="0">
                <a:solidFill>
                  <a:srgbClr val="CF218C"/>
                </a:solidFill>
                <a:latin typeface="Adobe Fan Heiti Std B" panose="020B0700000000000000" pitchFamily="34" charset="-128"/>
                <a:ea typeface="Adobe Fan Heiti Std B" panose="020B0700000000000000" pitchFamily="34" charset="-128"/>
                <a:cs typeface="Tahoma"/>
              </a:rPr>
              <a:t> </a:t>
            </a:r>
            <a:r>
              <a:rPr lang="en-GB" sz="2618" b="1" spc="-4" dirty="0">
                <a:solidFill>
                  <a:srgbClr val="CF218C"/>
                </a:solidFill>
                <a:latin typeface="Adobe Fan Heiti Std B" panose="020B0700000000000000" pitchFamily="34" charset="-128"/>
                <a:ea typeface="Adobe Fan Heiti Std B" panose="020B0700000000000000" pitchFamily="34" charset="-128"/>
                <a:cs typeface="Tahoma"/>
              </a:rPr>
              <a:t>countries.</a:t>
            </a:r>
            <a:r>
              <a:rPr lang="en-GB" sz="2618" b="1" spc="-53" dirty="0">
                <a:solidFill>
                  <a:srgbClr val="CF218C"/>
                </a:solidFill>
                <a:latin typeface="Adobe Fan Heiti Std B" panose="020B0700000000000000" pitchFamily="34" charset="-128"/>
                <a:ea typeface="Adobe Fan Heiti Std B" panose="020B0700000000000000" pitchFamily="34" charset="-128"/>
                <a:cs typeface="Tahoma"/>
              </a:rPr>
              <a:t> </a:t>
            </a:r>
            <a:endParaRPr lang="en-GB" sz="2618" b="1" dirty="0">
              <a:solidFill>
                <a:srgbClr val="CF218C"/>
              </a:solidFill>
              <a:latin typeface="Adobe Fan Heiti Std B" panose="020B0700000000000000" pitchFamily="34" charset="-128"/>
              <a:ea typeface="Adobe Fan Heiti Std B" panose="020B0700000000000000" pitchFamily="34" charset="-128"/>
            </a:endParaRPr>
          </a:p>
        </p:txBody>
      </p:sp>
      <p:sp>
        <p:nvSpPr>
          <p:cNvPr id="9" name="object 5"/>
          <p:cNvSpPr txBox="1"/>
          <p:nvPr/>
        </p:nvSpPr>
        <p:spPr>
          <a:xfrm>
            <a:off x="7689273" y="3646860"/>
            <a:ext cx="9316892" cy="3435509"/>
          </a:xfrm>
          <a:prstGeom prst="rect">
            <a:avLst/>
          </a:prstGeom>
        </p:spPr>
        <p:txBody>
          <a:bodyPr vert="horz" wrap="square" lIns="0" tIns="55072" rIns="0" bIns="0" rtlCol="0">
            <a:spAutoFit/>
          </a:bodyPr>
          <a:lstStyle/>
          <a:p>
            <a:pPr marL="178207" indent="-147554">
              <a:lnSpc>
                <a:spcPct val="150000"/>
              </a:lnSpc>
              <a:spcBef>
                <a:spcPts val="355"/>
              </a:spcBef>
              <a:buClr>
                <a:srgbClr val="CF218C"/>
              </a:buClr>
              <a:buChar char="•"/>
              <a:tabLst>
                <a:tab pos="178728" algn="l"/>
              </a:tabLst>
            </a:pPr>
            <a:r>
              <a:rPr sz="1636" spc="-86" dirty="0">
                <a:latin typeface="Tahoma"/>
                <a:cs typeface="Tahoma"/>
              </a:rPr>
              <a:t>I</a:t>
            </a:r>
            <a:r>
              <a:rPr sz="1636" spc="-8" dirty="0">
                <a:latin typeface="Tahoma"/>
                <a:cs typeface="Tahoma"/>
              </a:rPr>
              <a:t>n</a:t>
            </a:r>
            <a:r>
              <a:rPr sz="1636" spc="12" dirty="0">
                <a:latin typeface="Tahoma"/>
                <a:cs typeface="Tahoma"/>
              </a:rPr>
              <a:t>t</a:t>
            </a:r>
            <a:r>
              <a:rPr sz="1636" spc="-12" dirty="0">
                <a:latin typeface="Tahoma"/>
                <a:cs typeface="Tahoma"/>
              </a:rPr>
              <a:t>eg</a:t>
            </a:r>
            <a:r>
              <a:rPr sz="1636" spc="-16" dirty="0">
                <a:latin typeface="Tahoma"/>
                <a:cs typeface="Tahoma"/>
              </a:rPr>
              <a:t>r</a:t>
            </a:r>
            <a:r>
              <a:rPr sz="1636" spc="-25" dirty="0">
                <a:latin typeface="Tahoma"/>
                <a:cs typeface="Tahoma"/>
              </a:rPr>
              <a:t>a</a:t>
            </a:r>
            <a:r>
              <a:rPr sz="1636" spc="-49" dirty="0">
                <a:latin typeface="Tahoma"/>
                <a:cs typeface="Tahoma"/>
              </a:rPr>
              <a:t> </a:t>
            </a:r>
            <a:r>
              <a:rPr sz="1636" spc="-86" dirty="0">
                <a:latin typeface="Tahoma"/>
                <a:cs typeface="Tahoma"/>
              </a:rPr>
              <a:t>I</a:t>
            </a:r>
            <a:r>
              <a:rPr sz="1636" spc="4" dirty="0">
                <a:latin typeface="Tahoma"/>
                <a:cs typeface="Tahoma"/>
              </a:rPr>
              <a:t>ndustry</a:t>
            </a:r>
            <a:r>
              <a:rPr sz="1636" spc="-65" dirty="0">
                <a:latin typeface="Tahoma"/>
                <a:cs typeface="Tahoma"/>
              </a:rPr>
              <a:t> </a:t>
            </a:r>
            <a:r>
              <a:rPr sz="1636" spc="-25" dirty="0">
                <a:latin typeface="Tahoma"/>
                <a:cs typeface="Tahoma"/>
              </a:rPr>
              <a:t>R</a:t>
            </a:r>
            <a:r>
              <a:rPr sz="1636" spc="4" dirty="0">
                <a:latin typeface="Tahoma"/>
                <a:cs typeface="Tahoma"/>
              </a:rPr>
              <a:t>eports</a:t>
            </a:r>
            <a:endParaRPr sz="1636" dirty="0">
              <a:latin typeface="Tahoma"/>
              <a:cs typeface="Tahoma"/>
            </a:endParaRPr>
          </a:p>
          <a:p>
            <a:pPr marL="178207" indent="-147554">
              <a:lnSpc>
                <a:spcPct val="150000"/>
              </a:lnSpc>
              <a:spcBef>
                <a:spcPts val="355"/>
              </a:spcBef>
              <a:buClr>
                <a:srgbClr val="CF218C"/>
              </a:buClr>
              <a:buChar char="•"/>
              <a:tabLst>
                <a:tab pos="178728" algn="l"/>
              </a:tabLst>
            </a:pPr>
            <a:r>
              <a:rPr sz="1636" spc="-20" dirty="0">
                <a:latin typeface="Tahoma"/>
                <a:cs typeface="Tahoma"/>
              </a:rPr>
              <a:t>L</a:t>
            </a:r>
            <a:r>
              <a:rPr sz="1636" spc="-8" dirty="0">
                <a:latin typeface="Tahoma"/>
                <a:cs typeface="Tahoma"/>
              </a:rPr>
              <a:t>e</a:t>
            </a:r>
            <a:r>
              <a:rPr sz="1636" dirty="0">
                <a:latin typeface="Tahoma"/>
                <a:cs typeface="Tahoma"/>
              </a:rPr>
              <a:t>xi</a:t>
            </a:r>
            <a:r>
              <a:rPr sz="1636" spc="-12" dirty="0">
                <a:latin typeface="Tahoma"/>
                <a:cs typeface="Tahoma"/>
              </a:rPr>
              <a:t>s</a:t>
            </a:r>
            <a:r>
              <a:rPr sz="1636" spc="61" dirty="0">
                <a:latin typeface="Tahoma"/>
                <a:cs typeface="Tahoma"/>
              </a:rPr>
              <a:t>N</a:t>
            </a:r>
            <a:r>
              <a:rPr sz="1636" spc="-8" dirty="0">
                <a:latin typeface="Tahoma"/>
                <a:cs typeface="Tahoma"/>
              </a:rPr>
              <a:t>e</a:t>
            </a:r>
            <a:r>
              <a:rPr sz="1636" dirty="0">
                <a:latin typeface="Tahoma"/>
                <a:cs typeface="Tahoma"/>
              </a:rPr>
              <a:t>xis</a:t>
            </a:r>
            <a:r>
              <a:rPr sz="1309" spc="-36" baseline="35353" dirty="0">
                <a:latin typeface="Tahoma"/>
                <a:cs typeface="Tahoma"/>
              </a:rPr>
              <a:t>®</a:t>
            </a:r>
            <a:r>
              <a:rPr sz="1309" spc="98" baseline="35353" dirty="0">
                <a:latin typeface="Tahoma"/>
                <a:cs typeface="Tahoma"/>
              </a:rPr>
              <a:t> </a:t>
            </a:r>
            <a:r>
              <a:rPr sz="1636" spc="45" dirty="0">
                <a:latin typeface="Tahoma"/>
                <a:cs typeface="Tahoma"/>
              </a:rPr>
              <a:t>C</a:t>
            </a:r>
            <a:r>
              <a:rPr sz="1636" spc="8" dirty="0">
                <a:latin typeface="Tahoma"/>
                <a:cs typeface="Tahoma"/>
              </a:rPr>
              <a:t>orpo</a:t>
            </a:r>
            <a:r>
              <a:rPr sz="1636" spc="-4" dirty="0">
                <a:latin typeface="Tahoma"/>
                <a:cs typeface="Tahoma"/>
              </a:rPr>
              <a:t>r</a:t>
            </a:r>
            <a:r>
              <a:rPr sz="1636" spc="-33" dirty="0">
                <a:latin typeface="Tahoma"/>
                <a:cs typeface="Tahoma"/>
              </a:rPr>
              <a:t>a</a:t>
            </a:r>
            <a:r>
              <a:rPr sz="1636" spc="12" dirty="0">
                <a:latin typeface="Tahoma"/>
                <a:cs typeface="Tahoma"/>
              </a:rPr>
              <a:t>t</a:t>
            </a:r>
            <a:r>
              <a:rPr sz="1636" dirty="0">
                <a:latin typeface="Tahoma"/>
                <a:cs typeface="Tahoma"/>
              </a:rPr>
              <a:t>e</a:t>
            </a:r>
            <a:r>
              <a:rPr sz="1636" spc="-74" dirty="0">
                <a:latin typeface="Tahoma"/>
                <a:cs typeface="Tahoma"/>
              </a:rPr>
              <a:t> </a:t>
            </a:r>
            <a:r>
              <a:rPr sz="1636" spc="41" dirty="0">
                <a:latin typeface="Tahoma"/>
                <a:cs typeface="Tahoma"/>
              </a:rPr>
              <a:t>A</a:t>
            </a:r>
            <a:r>
              <a:rPr sz="1636" dirty="0">
                <a:latin typeface="Tahoma"/>
                <a:cs typeface="Tahoma"/>
              </a:rPr>
              <a:t>ffili</a:t>
            </a:r>
            <a:r>
              <a:rPr sz="1636" spc="4" dirty="0">
                <a:latin typeface="Tahoma"/>
                <a:cs typeface="Tahoma"/>
              </a:rPr>
              <a:t>a</a:t>
            </a:r>
            <a:r>
              <a:rPr sz="1636" dirty="0">
                <a:latin typeface="Tahoma"/>
                <a:cs typeface="Tahoma"/>
              </a:rPr>
              <a:t>tion</a:t>
            </a:r>
            <a:r>
              <a:rPr sz="1636" spc="-12" dirty="0">
                <a:latin typeface="Tahoma"/>
                <a:cs typeface="Tahoma"/>
              </a:rPr>
              <a:t>s</a:t>
            </a:r>
            <a:r>
              <a:rPr sz="1636" spc="-106" dirty="0">
                <a:latin typeface="Tahoma"/>
                <a:cs typeface="Tahoma"/>
              </a:rPr>
              <a:t>™</a:t>
            </a:r>
            <a:endParaRPr sz="1636" dirty="0">
              <a:latin typeface="Tahoma"/>
              <a:cs typeface="Tahoma"/>
            </a:endParaRPr>
          </a:p>
          <a:p>
            <a:pPr marL="178207" indent="-147554">
              <a:lnSpc>
                <a:spcPct val="150000"/>
              </a:lnSpc>
              <a:spcBef>
                <a:spcPts val="355"/>
              </a:spcBef>
              <a:buClr>
                <a:srgbClr val="CF218C"/>
              </a:buClr>
              <a:buChar char="•"/>
              <a:tabLst>
                <a:tab pos="178728" algn="l"/>
              </a:tabLst>
            </a:pPr>
            <a:r>
              <a:rPr sz="1636" spc="4" dirty="0">
                <a:latin typeface="Tahoma"/>
                <a:cs typeface="Tahoma"/>
              </a:rPr>
              <a:t>London</a:t>
            </a:r>
            <a:r>
              <a:rPr sz="1636" spc="-65" dirty="0">
                <a:latin typeface="Tahoma"/>
                <a:cs typeface="Tahoma"/>
              </a:rPr>
              <a:t> </a:t>
            </a:r>
            <a:r>
              <a:rPr sz="1636" spc="4" dirty="0">
                <a:latin typeface="Tahoma"/>
                <a:cs typeface="Tahoma"/>
              </a:rPr>
              <a:t>Stock</a:t>
            </a:r>
            <a:r>
              <a:rPr sz="1636" spc="-61" dirty="0">
                <a:latin typeface="Tahoma"/>
                <a:cs typeface="Tahoma"/>
              </a:rPr>
              <a:t> </a:t>
            </a:r>
            <a:r>
              <a:rPr sz="1636" spc="-12" dirty="0">
                <a:latin typeface="Tahoma"/>
                <a:cs typeface="Tahoma"/>
              </a:rPr>
              <a:t>Exchange</a:t>
            </a:r>
            <a:endParaRPr sz="1636" dirty="0">
              <a:latin typeface="Tahoma"/>
              <a:cs typeface="Tahoma"/>
            </a:endParaRPr>
          </a:p>
          <a:p>
            <a:pPr marL="178207" indent="-147554">
              <a:lnSpc>
                <a:spcPct val="150000"/>
              </a:lnSpc>
              <a:spcBef>
                <a:spcPts val="352"/>
              </a:spcBef>
              <a:buClr>
                <a:srgbClr val="CF218C"/>
              </a:buClr>
              <a:buChar char="•"/>
              <a:tabLst>
                <a:tab pos="178728" algn="l"/>
              </a:tabLst>
            </a:pPr>
            <a:r>
              <a:rPr sz="1636" spc="12" dirty="0">
                <a:latin typeface="Tahoma"/>
                <a:cs typeface="Tahoma"/>
              </a:rPr>
              <a:t>SG</a:t>
            </a:r>
            <a:r>
              <a:rPr sz="1636" spc="61" dirty="0">
                <a:latin typeface="Tahoma"/>
                <a:cs typeface="Tahoma"/>
              </a:rPr>
              <a:t>A</a:t>
            </a:r>
            <a:r>
              <a:rPr sz="1636" spc="-74" dirty="0">
                <a:latin typeface="Tahoma"/>
                <a:cs typeface="Tahoma"/>
              </a:rPr>
              <a:t> </a:t>
            </a:r>
            <a:r>
              <a:rPr sz="1636" spc="4" dirty="0">
                <a:latin typeface="Tahoma"/>
                <a:cs typeface="Tahoma"/>
              </a:rPr>
              <a:t>E</a:t>
            </a:r>
            <a:r>
              <a:rPr sz="1636" spc="-16" dirty="0">
                <a:latin typeface="Tahoma"/>
                <a:cs typeface="Tahoma"/>
              </a:rPr>
              <a:t>x</a:t>
            </a:r>
            <a:r>
              <a:rPr sz="1636" spc="8" dirty="0">
                <a:latin typeface="Tahoma"/>
                <a:cs typeface="Tahoma"/>
              </a:rPr>
              <a:t>ecuti</a:t>
            </a:r>
            <a:r>
              <a:rPr sz="1636" spc="-4" dirty="0">
                <a:latin typeface="Tahoma"/>
                <a:cs typeface="Tahoma"/>
              </a:rPr>
              <a:t>v</a:t>
            </a:r>
            <a:r>
              <a:rPr sz="1636" dirty="0">
                <a:latin typeface="Tahoma"/>
                <a:cs typeface="Tahoma"/>
              </a:rPr>
              <a:t>e</a:t>
            </a:r>
            <a:r>
              <a:rPr sz="1636" spc="-74" dirty="0">
                <a:latin typeface="Tahoma"/>
                <a:cs typeface="Tahoma"/>
              </a:rPr>
              <a:t> </a:t>
            </a:r>
            <a:r>
              <a:rPr sz="1636" spc="-86" dirty="0">
                <a:latin typeface="Tahoma"/>
                <a:cs typeface="Tahoma"/>
              </a:rPr>
              <a:t>T</a:t>
            </a:r>
            <a:r>
              <a:rPr sz="1636" spc="-8" dirty="0">
                <a:latin typeface="Tahoma"/>
                <a:cs typeface="Tahoma"/>
              </a:rPr>
              <a:t>r</a:t>
            </a:r>
            <a:r>
              <a:rPr sz="1636" spc="-4" dirty="0">
                <a:latin typeface="Tahoma"/>
                <a:cs typeface="Tahoma"/>
              </a:rPr>
              <a:t>ac</a:t>
            </a:r>
            <a:r>
              <a:rPr sz="1636" spc="-29" dirty="0">
                <a:latin typeface="Tahoma"/>
                <a:cs typeface="Tahoma"/>
              </a:rPr>
              <a:t>k</a:t>
            </a:r>
            <a:r>
              <a:rPr sz="1636" dirty="0">
                <a:latin typeface="Tahoma"/>
                <a:cs typeface="Tahoma"/>
              </a:rPr>
              <a:t>er</a:t>
            </a:r>
          </a:p>
          <a:p>
            <a:pPr marL="178207" indent="-147554">
              <a:lnSpc>
                <a:spcPct val="150000"/>
              </a:lnSpc>
              <a:spcBef>
                <a:spcPts val="355"/>
              </a:spcBef>
              <a:buClr>
                <a:srgbClr val="CF218C"/>
              </a:buClr>
              <a:buChar char="•"/>
              <a:tabLst>
                <a:tab pos="178728" algn="l"/>
              </a:tabLst>
            </a:pPr>
            <a:r>
              <a:rPr sz="1636" spc="8" dirty="0">
                <a:latin typeface="Tahoma"/>
                <a:cs typeface="Tahoma"/>
              </a:rPr>
              <a:t>Vickers</a:t>
            </a:r>
            <a:r>
              <a:rPr sz="1636" spc="-65" dirty="0">
                <a:latin typeface="Tahoma"/>
                <a:cs typeface="Tahoma"/>
              </a:rPr>
              <a:t> </a:t>
            </a:r>
            <a:r>
              <a:rPr sz="1636" dirty="0">
                <a:latin typeface="Tahoma"/>
                <a:cs typeface="Tahoma"/>
              </a:rPr>
              <a:t>Securities</a:t>
            </a:r>
            <a:r>
              <a:rPr sz="1636" spc="-61" dirty="0">
                <a:latin typeface="Tahoma"/>
                <a:cs typeface="Tahoma"/>
              </a:rPr>
              <a:t> </a:t>
            </a:r>
            <a:r>
              <a:rPr sz="1636" spc="4" dirty="0">
                <a:latin typeface="Tahoma"/>
                <a:cs typeface="Tahoma"/>
              </a:rPr>
              <a:t>Report</a:t>
            </a:r>
            <a:endParaRPr sz="1636" dirty="0">
              <a:latin typeface="Tahoma"/>
              <a:cs typeface="Tahoma"/>
            </a:endParaRPr>
          </a:p>
          <a:p>
            <a:pPr marL="178207" indent="-147554">
              <a:lnSpc>
                <a:spcPct val="150000"/>
              </a:lnSpc>
              <a:spcBef>
                <a:spcPts val="355"/>
              </a:spcBef>
              <a:buClr>
                <a:srgbClr val="CF218C"/>
              </a:buClr>
              <a:buChar char="•"/>
              <a:tabLst>
                <a:tab pos="178728" algn="l"/>
              </a:tabLst>
            </a:pPr>
            <a:r>
              <a:rPr sz="1636" spc="57" dirty="0">
                <a:latin typeface="Tahoma"/>
                <a:cs typeface="Tahoma"/>
              </a:rPr>
              <a:t>W</a:t>
            </a:r>
            <a:r>
              <a:rPr sz="1636" spc="8" dirty="0">
                <a:latin typeface="Tahoma"/>
                <a:cs typeface="Tahoma"/>
              </a:rPr>
              <a:t>orldb</a:t>
            </a:r>
            <a:r>
              <a:rPr sz="1636" spc="-12" dirty="0">
                <a:latin typeface="Tahoma"/>
                <a:cs typeface="Tahoma"/>
              </a:rPr>
              <a:t>o</a:t>
            </a:r>
            <a:r>
              <a:rPr sz="1636" dirty="0">
                <a:latin typeface="Tahoma"/>
                <a:cs typeface="Tahoma"/>
              </a:rPr>
              <a:t>x</a:t>
            </a:r>
            <a:r>
              <a:rPr sz="1636" spc="-74" dirty="0">
                <a:latin typeface="Tahoma"/>
                <a:cs typeface="Tahoma"/>
              </a:rPr>
              <a:t> </a:t>
            </a:r>
            <a:r>
              <a:rPr sz="1636" spc="45" dirty="0">
                <a:latin typeface="Tahoma"/>
                <a:cs typeface="Tahoma"/>
              </a:rPr>
              <a:t>A</a:t>
            </a:r>
            <a:r>
              <a:rPr sz="1636" spc="49" dirty="0">
                <a:latin typeface="Tahoma"/>
                <a:cs typeface="Tahoma"/>
              </a:rPr>
              <a:t>G</a:t>
            </a:r>
            <a:endParaRPr sz="1636" dirty="0">
              <a:latin typeface="Tahoma"/>
              <a:cs typeface="Tahoma"/>
            </a:endParaRPr>
          </a:p>
          <a:p>
            <a:pPr marL="178207" indent="-147554">
              <a:lnSpc>
                <a:spcPct val="150000"/>
              </a:lnSpc>
              <a:spcBef>
                <a:spcPts val="352"/>
              </a:spcBef>
              <a:buClr>
                <a:srgbClr val="CF218C"/>
              </a:buClr>
              <a:buChar char="•"/>
              <a:tabLst>
                <a:tab pos="178728" algn="l"/>
              </a:tabLst>
            </a:pPr>
            <a:r>
              <a:rPr sz="1636" spc="57" dirty="0">
                <a:latin typeface="Tahoma"/>
                <a:cs typeface="Tahoma"/>
              </a:rPr>
              <a:t>W</a:t>
            </a:r>
            <a:r>
              <a:rPr sz="1636" spc="4" dirty="0">
                <a:latin typeface="Tahoma"/>
                <a:cs typeface="Tahoma"/>
              </a:rPr>
              <a:t>orlds</a:t>
            </a:r>
            <a:r>
              <a:rPr sz="1636" spc="-4" dirty="0">
                <a:latin typeface="Tahoma"/>
                <a:cs typeface="Tahoma"/>
              </a:rPr>
              <a:t>c</a:t>
            </a:r>
            <a:r>
              <a:rPr sz="1636" spc="8" dirty="0">
                <a:latin typeface="Tahoma"/>
                <a:cs typeface="Tahoma"/>
              </a:rPr>
              <a:t>ope</a:t>
            </a:r>
            <a:r>
              <a:rPr sz="1636" spc="-49" dirty="0">
                <a:latin typeface="Tahoma"/>
                <a:cs typeface="Tahoma"/>
              </a:rPr>
              <a:t> </a:t>
            </a:r>
            <a:r>
              <a:rPr sz="1636" spc="-86" dirty="0">
                <a:latin typeface="Tahoma"/>
                <a:cs typeface="Tahoma"/>
              </a:rPr>
              <a:t>I</a:t>
            </a:r>
            <a:r>
              <a:rPr sz="1636" spc="-8" dirty="0">
                <a:latin typeface="Tahoma"/>
                <a:cs typeface="Tahoma"/>
              </a:rPr>
              <a:t>n</a:t>
            </a:r>
            <a:r>
              <a:rPr sz="1636" spc="12" dirty="0">
                <a:latin typeface="Tahoma"/>
                <a:cs typeface="Tahoma"/>
              </a:rPr>
              <a:t>t</a:t>
            </a:r>
            <a:r>
              <a:rPr sz="1636" spc="-8" dirty="0">
                <a:latin typeface="Tahoma"/>
                <a:cs typeface="Tahoma"/>
              </a:rPr>
              <a:t>ern</a:t>
            </a:r>
            <a:r>
              <a:rPr sz="1636" spc="-16" dirty="0">
                <a:latin typeface="Tahoma"/>
                <a:cs typeface="Tahoma"/>
              </a:rPr>
              <a:t>a</a:t>
            </a:r>
            <a:r>
              <a:rPr sz="1636" dirty="0">
                <a:latin typeface="Tahoma"/>
                <a:cs typeface="Tahoma"/>
              </a:rPr>
              <a:t>tional</a:t>
            </a:r>
            <a:r>
              <a:rPr sz="1636" spc="-49" dirty="0">
                <a:latin typeface="Tahoma"/>
                <a:cs typeface="Tahoma"/>
              </a:rPr>
              <a:t> </a:t>
            </a:r>
            <a:r>
              <a:rPr sz="1636" spc="45" dirty="0">
                <a:latin typeface="Tahoma"/>
                <a:cs typeface="Tahoma"/>
              </a:rPr>
              <a:t>C</a:t>
            </a:r>
            <a:r>
              <a:rPr sz="1636" spc="-4" dirty="0">
                <a:latin typeface="Tahoma"/>
                <a:cs typeface="Tahoma"/>
              </a:rPr>
              <a:t>ompa</a:t>
            </a:r>
            <a:r>
              <a:rPr sz="1636" spc="-16" dirty="0">
                <a:latin typeface="Tahoma"/>
                <a:cs typeface="Tahoma"/>
              </a:rPr>
              <a:t>n</a:t>
            </a:r>
            <a:r>
              <a:rPr sz="1636" spc="12" dirty="0">
                <a:latin typeface="Tahoma"/>
                <a:cs typeface="Tahoma"/>
              </a:rPr>
              <a:t>y</a:t>
            </a:r>
            <a:r>
              <a:rPr sz="1636" spc="-70" dirty="0">
                <a:latin typeface="Tahoma"/>
                <a:cs typeface="Tahoma"/>
              </a:rPr>
              <a:t> </a:t>
            </a:r>
            <a:r>
              <a:rPr sz="1636" spc="29" dirty="0">
                <a:latin typeface="Tahoma"/>
                <a:cs typeface="Tahoma"/>
              </a:rPr>
              <a:t>P</a:t>
            </a:r>
            <a:r>
              <a:rPr sz="1636" spc="-20" dirty="0">
                <a:latin typeface="Tahoma"/>
                <a:cs typeface="Tahoma"/>
              </a:rPr>
              <a:t>r</a:t>
            </a:r>
            <a:r>
              <a:rPr sz="1636" spc="4" dirty="0">
                <a:latin typeface="Tahoma"/>
                <a:cs typeface="Tahoma"/>
              </a:rPr>
              <a:t>o</a:t>
            </a:r>
            <a:r>
              <a:rPr sz="1636" dirty="0">
                <a:latin typeface="Tahoma"/>
                <a:cs typeface="Tahoma"/>
              </a:rPr>
              <a:t>files</a:t>
            </a:r>
          </a:p>
          <a:p>
            <a:pPr marL="178207" indent="-147554">
              <a:lnSpc>
                <a:spcPct val="150000"/>
              </a:lnSpc>
              <a:spcBef>
                <a:spcPts val="355"/>
              </a:spcBef>
              <a:buClr>
                <a:srgbClr val="CF218C"/>
              </a:buClr>
              <a:buChar char="•"/>
              <a:tabLst>
                <a:tab pos="178728" algn="l"/>
              </a:tabLst>
            </a:pPr>
            <a:r>
              <a:rPr sz="1636" spc="29" dirty="0">
                <a:latin typeface="Tahoma"/>
                <a:cs typeface="Tahoma"/>
              </a:rPr>
              <a:t>Z</a:t>
            </a:r>
            <a:r>
              <a:rPr sz="1636" dirty="0">
                <a:latin typeface="Tahoma"/>
                <a:cs typeface="Tahoma"/>
              </a:rPr>
              <a:t>ack</a:t>
            </a:r>
            <a:r>
              <a:rPr sz="1636" spc="-20" dirty="0">
                <a:latin typeface="Tahoma"/>
                <a:cs typeface="Tahoma"/>
              </a:rPr>
              <a:t>’</a:t>
            </a:r>
            <a:r>
              <a:rPr sz="1636" spc="-12" dirty="0">
                <a:latin typeface="Tahoma"/>
                <a:cs typeface="Tahoma"/>
              </a:rPr>
              <a:t>s</a:t>
            </a:r>
            <a:r>
              <a:rPr sz="1636" spc="-49" dirty="0">
                <a:latin typeface="Tahoma"/>
                <a:cs typeface="Tahoma"/>
              </a:rPr>
              <a:t> </a:t>
            </a:r>
            <a:r>
              <a:rPr sz="1636" spc="-8" dirty="0">
                <a:latin typeface="Tahoma"/>
                <a:cs typeface="Tahoma"/>
              </a:rPr>
              <a:t>E</a:t>
            </a:r>
            <a:r>
              <a:rPr sz="1636" spc="8" dirty="0">
                <a:latin typeface="Tahoma"/>
                <a:cs typeface="Tahoma"/>
              </a:rPr>
              <a:t>quity</a:t>
            </a:r>
            <a:r>
              <a:rPr sz="1636" spc="-65" dirty="0">
                <a:latin typeface="Tahoma"/>
                <a:cs typeface="Tahoma"/>
              </a:rPr>
              <a:t> </a:t>
            </a:r>
            <a:r>
              <a:rPr sz="1636" spc="-25" dirty="0">
                <a:latin typeface="Tahoma"/>
                <a:cs typeface="Tahoma"/>
              </a:rPr>
              <a:t>R</a:t>
            </a:r>
            <a:r>
              <a:rPr sz="1636" spc="-8" dirty="0">
                <a:latin typeface="Tahoma"/>
                <a:cs typeface="Tahoma"/>
              </a:rPr>
              <a:t>esea</a:t>
            </a:r>
            <a:r>
              <a:rPr sz="1636" spc="-29" dirty="0">
                <a:latin typeface="Tahoma"/>
                <a:cs typeface="Tahoma"/>
              </a:rPr>
              <a:t>r</a:t>
            </a:r>
            <a:r>
              <a:rPr sz="1636" dirty="0">
                <a:latin typeface="Tahoma"/>
                <a:cs typeface="Tahoma"/>
              </a:rPr>
              <a:t>ch</a:t>
            </a:r>
          </a:p>
        </p:txBody>
      </p:sp>
      <p:sp>
        <p:nvSpPr>
          <p:cNvPr id="8" name="TextBox 7"/>
          <p:cNvSpPr txBox="1"/>
          <p:nvPr/>
        </p:nvSpPr>
        <p:spPr>
          <a:xfrm>
            <a:off x="4010891" y="351445"/>
            <a:ext cx="9477309" cy="696666"/>
          </a:xfrm>
          <a:prstGeom prst="rect">
            <a:avLst/>
          </a:prstGeom>
          <a:noFill/>
        </p:spPr>
        <p:txBody>
          <a:bodyPr wrap="square" rtlCol="0">
            <a:spAutoFit/>
          </a:bodyPr>
          <a:lstStyle/>
          <a:p>
            <a:r>
              <a:rPr lang="en-GB" sz="3927" b="1" dirty="0">
                <a:solidFill>
                  <a:srgbClr val="604A7B"/>
                </a:solidFill>
              </a:rPr>
              <a:t>Source of data for </a:t>
            </a:r>
            <a:r>
              <a:rPr lang="en-GB" sz="3927" b="1" dirty="0" err="1">
                <a:solidFill>
                  <a:srgbClr val="604A7B"/>
                </a:solidFill>
              </a:rPr>
              <a:t>Nexis</a:t>
            </a:r>
            <a:r>
              <a:rPr lang="en-GB" sz="3927" b="1" dirty="0">
                <a:solidFill>
                  <a:srgbClr val="604A7B"/>
                </a:solidFill>
              </a:rPr>
              <a:t> Data+ </a:t>
            </a:r>
          </a:p>
        </p:txBody>
      </p:sp>
      <p:sp>
        <p:nvSpPr>
          <p:cNvPr id="11" name="TextBox 10"/>
          <p:cNvSpPr txBox="1"/>
          <p:nvPr/>
        </p:nvSpPr>
        <p:spPr>
          <a:xfrm>
            <a:off x="4634346" y="2910641"/>
            <a:ext cx="9477309" cy="495200"/>
          </a:xfrm>
          <a:prstGeom prst="rect">
            <a:avLst/>
          </a:prstGeom>
          <a:noFill/>
        </p:spPr>
        <p:txBody>
          <a:bodyPr wrap="square" rtlCol="0">
            <a:spAutoFit/>
          </a:bodyPr>
          <a:lstStyle/>
          <a:p>
            <a:r>
              <a:rPr lang="en-GB" sz="2618" b="1" dirty="0">
                <a:solidFill>
                  <a:srgbClr val="604A7B"/>
                </a:solidFill>
              </a:rPr>
              <a:t>The list of data providers include:</a:t>
            </a:r>
          </a:p>
        </p:txBody>
      </p:sp>
    </p:spTree>
    <p:extLst>
      <p:ext uri="{BB962C8B-B14F-4D97-AF65-F5344CB8AC3E}">
        <p14:creationId xmlns:p14="http://schemas.microsoft.com/office/powerpoint/2010/main" val="3228851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2508</Words>
  <Application>Microsoft Office PowerPoint</Application>
  <PresentationFormat>Custom</PresentationFormat>
  <Paragraphs>285</Paragraphs>
  <Slides>31</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Adobe Fan Heiti Std B</vt:lpstr>
      <vt:lpstr>Agency FB</vt:lpstr>
      <vt:lpstr>Arial</vt:lpstr>
      <vt:lpstr>Bahnschrift SemiBold</vt:lpstr>
      <vt:lpstr>Calibri</vt:lpstr>
      <vt:lpstr>Kozuka Gothic Pro M</vt:lpstr>
      <vt:lpstr>Libre Baskerville</vt:lpstr>
      <vt:lpstr>Myriad Pro Light</vt:lpstr>
      <vt:lpstr>Open Sans</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Nexis®  Data+ connects you to an expanding data universe  growing by nearly 4M documents a day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Sasi</cp:lastModifiedBy>
  <cp:revision>28</cp:revision>
  <dcterms:created xsi:type="dcterms:W3CDTF">2024-06-18T06:59:14Z</dcterms:created>
  <dcterms:modified xsi:type="dcterms:W3CDTF">2024-06-22T13:07:03Z</dcterms:modified>
</cp:coreProperties>
</file>